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</p:sldMasterIdLst>
  <p:notesMasterIdLst>
    <p:notesMasterId r:id="rId21"/>
  </p:notesMasterIdLst>
  <p:sldIdLst>
    <p:sldId id="257" r:id="rId5"/>
    <p:sldId id="281" r:id="rId6"/>
    <p:sldId id="285" r:id="rId7"/>
    <p:sldId id="273" r:id="rId8"/>
    <p:sldId id="288" r:id="rId9"/>
    <p:sldId id="275" r:id="rId10"/>
    <p:sldId id="289" r:id="rId11"/>
    <p:sldId id="291" r:id="rId12"/>
    <p:sldId id="290" r:id="rId13"/>
    <p:sldId id="292" r:id="rId14"/>
    <p:sldId id="276" r:id="rId15"/>
    <p:sldId id="282" r:id="rId16"/>
    <p:sldId id="280" r:id="rId17"/>
    <p:sldId id="284" r:id="rId18"/>
    <p:sldId id="287" r:id="rId19"/>
    <p:sldId id="266" r:id="rId20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405"/>
  </p:normalViewPr>
  <p:slideViewPr>
    <p:cSldViewPr snapToGrid="0" snapToObjects="1">
      <p:cViewPr varScale="1">
        <p:scale>
          <a:sx n="88" d="100"/>
          <a:sy n="88" d="100"/>
        </p:scale>
        <p:origin x="6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92093-F113-EB40-A793-919943AACC01}" type="datetimeFigureOut">
              <a:rPr lang="nl-NL" smtClean="0"/>
              <a:t>1-2-2023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30B04-4483-474A-A2F4-770030170D7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166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0" y="1224000"/>
            <a:ext cx="3527997" cy="1135959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2567634"/>
            <a:ext cx="3528000" cy="503999"/>
          </a:xfrm>
        </p:spPr>
        <p:txBody>
          <a:bodyPr anchor="t" anchorCtr="0"/>
          <a:lstStyle>
            <a:lvl1pPr marL="0" indent="0" algn="l">
              <a:lnSpc>
                <a:spcPct val="105000"/>
              </a:lnSpc>
              <a:buNone/>
              <a:defRPr sz="14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5E70C9E-16CD-A842-8228-18B2FD4D225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248000" y="1"/>
            <a:ext cx="4896000" cy="4716000"/>
          </a:xfrm>
          <a:solidFill>
            <a:schemeClr val="bg1">
              <a:lumMod val="85000"/>
            </a:schemeClr>
          </a:solidFill>
        </p:spPr>
        <p:txBody>
          <a:bodyPr lIns="360000" tIns="684000" rIns="360000" anchor="t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 dirty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76FE98D-D3FB-FF4F-B77A-9C4FC045A14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9144000" cy="432000"/>
          </a:xfrm>
          <a:blipFill>
            <a:blip r:embed="rId3"/>
            <a:stretch>
              <a:fillRect/>
            </a:stretch>
          </a:blipFill>
        </p:spPr>
        <p:txBody>
          <a:bodyPr lIns="0" tIns="0" rIns="0" anchor="t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 dirty="0"/>
              <a:t> 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D9067AA-C28A-754E-AA9A-C7795997164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/>
              <a:t>Vragenuurtje KNV 31-01-2023</a:t>
            </a:r>
            <a:endParaRPr lang="nl-NL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FBCA11-1FBA-9042-97CB-4CC4050737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4" name="Date Placeholder 10">
            <a:extLst>
              <a:ext uri="{FF2B5EF4-FFF2-40B4-BE49-F238E27FC236}">
                <a16:creationId xmlns:a16="http://schemas.microsoft.com/office/drawing/2014/main" id="{6FBF14DC-3A80-4A4E-818C-DE23F6F117A7}"/>
              </a:ext>
            </a:extLst>
          </p:cNvPr>
          <p:cNvSpPr txBox="1">
            <a:spLocks/>
          </p:cNvSpPr>
          <p:nvPr userDrawn="1"/>
        </p:nvSpPr>
        <p:spPr>
          <a:xfrm>
            <a:off x="510972" y="4896000"/>
            <a:ext cx="1440000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l-NL"/>
            </a:defPPr>
            <a:lvl1pPr marL="0" algn="r" defTabSz="685800" rtl="0" eaLnBrk="1" latinLnBrk="0" hangingPunct="1">
              <a:defRPr sz="7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dirty="0"/>
              <a:t>© 2023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76AD6E-B7FF-FC42-AC41-236C4ED592BB}"/>
              </a:ext>
            </a:extLst>
          </p:cNvPr>
          <p:cNvSpPr txBox="1"/>
          <p:nvPr userDrawn="1"/>
        </p:nvSpPr>
        <p:spPr>
          <a:xfrm>
            <a:off x="892629" y="49493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</a:pPr>
            <a:endParaRPr lang="en-NL" sz="14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5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430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183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00" y="1548001"/>
            <a:ext cx="3816000" cy="295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8002" y="1548001"/>
            <a:ext cx="3816000" cy="295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6857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00" y="1548001"/>
            <a:ext cx="3816000" cy="295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6E3A086-A862-1748-B657-549F32DE781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787998" y="1584000"/>
            <a:ext cx="3816000" cy="2736000"/>
          </a:xfrm>
          <a:prstGeom prst="roundRect">
            <a:avLst>
              <a:gd name="adj" fmla="val 5281"/>
            </a:avLst>
          </a:prstGeom>
          <a:solidFill>
            <a:schemeClr val="bg1">
              <a:lumMod val="85000"/>
            </a:schemeClr>
          </a:solidFill>
        </p:spPr>
        <p:txBody>
          <a:bodyPr lIns="360000" tIns="360000" rIns="360000" anchor="t"/>
          <a:lstStyle>
            <a:lvl1pPr marL="0" indent="0" algn="ctr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77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8002" y="1548001"/>
            <a:ext cx="3816000" cy="295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6E3A086-A862-1748-B657-549F32DE781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40000" y="1584000"/>
            <a:ext cx="3816000" cy="2736000"/>
          </a:xfrm>
          <a:prstGeom prst="roundRect">
            <a:avLst>
              <a:gd name="adj" fmla="val 5281"/>
            </a:avLst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</p:spPr>
        <p:txBody>
          <a:bodyPr lIns="360000" tIns="360000" rIns="360000" anchor="t"/>
          <a:lstStyle>
            <a:lvl1pPr marL="0" indent="0" algn="ctr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3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 met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0000" y="1548000"/>
            <a:ext cx="3816000" cy="252000"/>
          </a:xfrm>
        </p:spPr>
        <p:txBody>
          <a:bodyPr anchor="t" anchorCtr="0"/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dirty="0"/>
              <a:t>Klik om de tekst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88000" y="1548000"/>
            <a:ext cx="3816000" cy="252000"/>
          </a:xfrm>
        </p:spPr>
        <p:txBody>
          <a:bodyPr anchor="t" anchorCtr="0"/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dirty="0"/>
              <a:t>Klik om de tekst te bewerken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327A1E-C53C-D143-AC6E-653B24214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8064000" cy="63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EF38D45-B48E-CC4F-BC72-C2DAD38090F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40000" y="1800000"/>
            <a:ext cx="3816000" cy="2700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782A538-352A-D44D-A357-18F5949BF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6482" y="1800000"/>
            <a:ext cx="3816000" cy="2700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89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464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Vragenuurtje KNV 31-01-2023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235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0000" y="1349827"/>
            <a:ext cx="6624000" cy="1908000"/>
          </a:xfrm>
        </p:spPr>
        <p:txBody>
          <a:bodyPr anchor="t" anchorCtr="0"/>
          <a:lstStyle>
            <a:lvl1pPr algn="ctr">
              <a:lnSpc>
                <a:spcPct val="110000"/>
              </a:lnSpc>
              <a:defRPr sz="3600" b="1" i="1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000" y="3312000"/>
            <a:ext cx="6624000" cy="32400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Vragenuurtje KNV 31-01-2023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9240DDD-830A-0442-A681-7C8B35F1BC0A}"/>
              </a:ext>
            </a:extLst>
          </p:cNvPr>
          <p:cNvSpPr txBox="1"/>
          <p:nvPr userDrawn="1"/>
        </p:nvSpPr>
        <p:spPr>
          <a:xfrm>
            <a:off x="540000" y="4896000"/>
            <a:ext cx="648000" cy="144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700" dirty="0">
                <a:solidFill>
                  <a:schemeClr val="tx2"/>
                </a:solidFill>
              </a:rPr>
              <a:t>© 2021 | pagina </a:t>
            </a:r>
          </a:p>
        </p:txBody>
      </p:sp>
    </p:spTree>
    <p:extLst>
      <p:ext uri="{BB962C8B-B14F-4D97-AF65-F5344CB8AC3E}">
        <p14:creationId xmlns:p14="http://schemas.microsoft.com/office/powerpoint/2010/main" val="70372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lIns="1800000" tIns="360000" rIns="1800000" anchor="t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 dirty="0"/>
              <a:t>Sleep de afbeelding naar de tijdelijke aanduiding of klik op het pictogram als u een afbeelding wilt toevoegen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54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BEBF3100-465F-2342-8EDC-1169AA44E9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0" y="3972941"/>
            <a:ext cx="2808000" cy="252000"/>
          </a:xfrm>
        </p:spPr>
        <p:txBody>
          <a:bodyPr anchor="t" anchorCtr="0"/>
          <a:lstStyle>
            <a:lvl1pPr marL="0" indent="0" algn="l">
              <a:buNone/>
              <a:defRPr sz="1000">
                <a:solidFill>
                  <a:schemeClr val="accent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de tekst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61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0" y="648000"/>
            <a:ext cx="8064000" cy="63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1548000"/>
            <a:ext cx="8064000" cy="29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75999" y="4896000"/>
            <a:ext cx="3240000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r>
              <a:rPr lang="nl-NL"/>
              <a:t>Vragenuurtje KNV 31-01-2023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7999" y="4896000"/>
            <a:ext cx="288000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691B161-0F3C-2F4A-B7C0-B2130FDA693E}"/>
              </a:ext>
            </a:extLst>
          </p:cNvPr>
          <p:cNvSpPr txBox="1"/>
          <p:nvPr userDrawn="1"/>
        </p:nvSpPr>
        <p:spPr>
          <a:xfrm>
            <a:off x="540000" y="4896000"/>
            <a:ext cx="648000" cy="144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700" dirty="0">
                <a:solidFill>
                  <a:schemeClr val="bg1"/>
                </a:solidFill>
              </a:rPr>
              <a:t>© 2023 | pagina </a:t>
            </a:r>
          </a:p>
        </p:txBody>
      </p:sp>
    </p:spTree>
    <p:extLst>
      <p:ext uri="{BB962C8B-B14F-4D97-AF65-F5344CB8AC3E}">
        <p14:creationId xmlns:p14="http://schemas.microsoft.com/office/powerpoint/2010/main" val="62255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6" r:id="rId3"/>
    <p:sldLayoutId id="2147483676" r:id="rId4"/>
    <p:sldLayoutId id="2147483684" r:id="rId5"/>
    <p:sldLayoutId id="2147483685" r:id="rId6"/>
    <p:sldLayoutId id="2147483677" r:id="rId7"/>
    <p:sldLayoutId id="2147483678" r:id="rId8"/>
    <p:sldLayoutId id="2147483679" r:id="rId9"/>
    <p:sldLayoutId id="2147483675" r:id="rId10"/>
    <p:sldLayoutId id="2147483682" r:id="rId11"/>
    <p:sldLayoutId id="2147483683" r:id="rId12"/>
  </p:sldLayoutIdLst>
  <p:hf hdr="0" dt="0"/>
  <p:txStyles>
    <p:titleStyle>
      <a:lvl1pPr algn="l" defTabSz="685800" rtl="0" eaLnBrk="1" latinLnBrk="0" hangingPunct="1">
        <a:lnSpc>
          <a:spcPct val="95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6858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990F441-5E99-464D-9795-CDEC5913E0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Vragenuurtje</a:t>
            </a:r>
            <a:br>
              <a:rPr lang="nl-NL" dirty="0"/>
            </a:br>
            <a:r>
              <a:rPr lang="nl-NL" sz="800" dirty="0"/>
              <a:t> </a:t>
            </a:r>
            <a:br>
              <a:rPr lang="nl-NL" dirty="0"/>
            </a:br>
            <a:r>
              <a:rPr lang="nl-NL" dirty="0"/>
              <a:t>Cao Zorgvervoer &amp; Taxi</a:t>
            </a:r>
            <a:br>
              <a:rPr lang="nl-NL" dirty="0"/>
            </a:br>
            <a:r>
              <a:rPr lang="nl-NL" sz="800" dirty="0"/>
              <a:t> </a:t>
            </a:r>
            <a:br>
              <a:rPr lang="nl-NL" dirty="0"/>
            </a:br>
            <a:r>
              <a:rPr lang="nl-NL" dirty="0"/>
              <a:t>2023 - 2024</a:t>
            </a:r>
          </a:p>
        </p:txBody>
      </p:sp>
      <p:sp>
        <p:nvSpPr>
          <p:cNvPr id="6" name="Ondertitel 5">
            <a:extLst>
              <a:ext uri="{FF2B5EF4-FFF2-40B4-BE49-F238E27FC236}">
                <a16:creationId xmlns:a16="http://schemas.microsoft.com/office/drawing/2014/main" id="{249B34B6-C49F-2A4A-8B19-BD150D1AD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2981292"/>
            <a:ext cx="3528000" cy="503999"/>
          </a:xfrm>
        </p:spPr>
        <p:txBody>
          <a:bodyPr/>
          <a:lstStyle/>
          <a:p>
            <a:r>
              <a:rPr lang="nl-NL" dirty="0"/>
              <a:t>Remco Wasser</a:t>
            </a:r>
          </a:p>
          <a:p>
            <a:r>
              <a:rPr lang="nl-NL" dirty="0"/>
              <a:t>hoofd controle naleving cao</a:t>
            </a:r>
          </a:p>
        </p:txBody>
      </p:sp>
      <p:pic>
        <p:nvPicPr>
          <p:cNvPr id="9" name="Tijdelijke aanduiding voor afbeelding 8" descr="Afbeelding met tekst, buiten, bus, spiegel&#10;&#10;Automatisch gegenereerde beschrijving">
            <a:extLst>
              <a:ext uri="{FF2B5EF4-FFF2-40B4-BE49-F238E27FC236}">
                <a16:creationId xmlns:a16="http://schemas.microsoft.com/office/drawing/2014/main" id="{D4D64831-B419-7F8A-EE31-A1429DD5B89B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17853" b="17853"/>
          <a:stretch>
            <a:fillRect/>
          </a:stretch>
        </p:blipFill>
        <p:spPr/>
      </p:pic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1069DAD-64FC-F249-88B6-63A92580E40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4258249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2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00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Vragenuurtje cao 2023 - 2024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Wijzigingen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Zorgvervoer &amp; Taxi 2023 - 2024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Werkwijze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SFM bij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registratie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type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diensttijden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Veel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voorkomende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misverstanden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Veel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voorkomende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overtredingen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Vragen</a:t>
            </a:r>
          </a:p>
        </p:txBody>
      </p:sp>
    </p:spTree>
    <p:extLst>
      <p:ext uri="{BB962C8B-B14F-4D97-AF65-F5344CB8AC3E}">
        <p14:creationId xmlns:p14="http://schemas.microsoft.com/office/powerpoint/2010/main" val="396953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3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00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Wijzigingen cao 2023 - 2024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Loon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Ziekengeld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Verloonde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Overige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afspraken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5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4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Verhoging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cao-lonen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1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2023:	8%</a:t>
            </a:r>
          </a:p>
          <a:p>
            <a:pPr lvl="1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1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2024:	4%</a:t>
            </a: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Schrappen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loontrede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en 4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rijdend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personeel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werknemers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vanuit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en 4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automatisch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overgeschaald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</a:p>
          <a:p>
            <a:pPr lvl="1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90000"/>
              </a:lnSpc>
            </a:pP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deze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werknemers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(extra)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reguliere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tredeverhoging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01-01-2023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93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5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Ziekengeld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32" y="1440000"/>
            <a:ext cx="8496568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u="sng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 1 t/m 2:	70%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laatstverdiend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loon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weken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kalenderjaar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altLang="nl-NL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 3 t/m 8:	80%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laatstverdiend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loon</a:t>
            </a:r>
          </a:p>
          <a:p>
            <a:pPr lvl="1">
              <a:lnSpc>
                <a:spcPct val="90000"/>
              </a:lnSpc>
            </a:pPr>
            <a:endParaRPr lang="en-US" altLang="nl-NL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 9 t/m 104:	90%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laatstverdiend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loon</a:t>
            </a:r>
          </a:p>
          <a:p>
            <a:pPr lvl="1">
              <a:lnSpc>
                <a:spcPct val="90000"/>
              </a:lnSpc>
            </a:pPr>
            <a:endParaRPr lang="en-US" altLang="nl-NL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wachtdag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bij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ziekmelding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wachtdagen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bij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en-US" altLang="nl-NL" sz="1800" kern="0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ziekmelding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kalenderjaar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u="sng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 1 t/m 8:	80%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laatstverdiend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loon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weken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kalenderjaar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altLang="nl-NL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 9 t/m 104:	90%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laatstverdiend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loon</a:t>
            </a:r>
          </a:p>
          <a:p>
            <a:pPr lvl="1">
              <a:lnSpc>
                <a:spcPct val="90000"/>
              </a:lnSpc>
            </a:pPr>
            <a:endParaRPr lang="en-US" altLang="nl-NL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wachtdag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bij 1</a:t>
            </a:r>
            <a:r>
              <a:rPr lang="en-US" altLang="nl-NL" sz="1800" kern="0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ziekmelding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90000"/>
              </a:lnSpc>
            </a:pP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binnen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weken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herstel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weer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ziek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één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ziekteperiode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gezien</a:t>
            </a:r>
            <a:endParaRPr lang="en-US" altLang="nl-NL" sz="1600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90000"/>
              </a:lnSpc>
            </a:pPr>
            <a:endParaRPr lang="en-US" altLang="nl-NL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90000"/>
              </a:lnSpc>
            </a:pP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mag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alsnog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wachtdag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toegepast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endParaRPr lang="en-US" altLang="nl-NL" sz="16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6212" indent="0">
              <a:lnSpc>
                <a:spcPct val="90000"/>
              </a:lnSpc>
              <a:buNone/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2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6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 err="1">
                <a:latin typeface="Calibri" panose="020F0502020204030204" pitchFamily="34" charset="0"/>
                <a:ea typeface="Calibri" panose="020F0502020204030204" pitchFamily="34" charset="0"/>
              </a:rPr>
              <a:t>Verloonde</a:t>
            </a: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 tijd - registratie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SFM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portaal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verloonde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vervallen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Vormvrije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registratie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(per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maxflex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of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dienstblokkenregeling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55600" indent="-179388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begin- en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eindtijd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maxflexregeling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begin- en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eindtijd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afzonderlijke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dienstblokken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Voorafgaand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u="sng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aantoonbaar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kenbaar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type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diensttijden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kenbaar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dus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op de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zelf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tijdigheid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aantoonbaar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SFM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83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7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 err="1">
                <a:latin typeface="Calibri" panose="020F0502020204030204" pitchFamily="34" charset="0"/>
                <a:ea typeface="Calibri" panose="020F0502020204030204" pitchFamily="34" charset="0"/>
              </a:rPr>
              <a:t>Verloonde</a:t>
            </a: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 tijd – forfaitaire aftrek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Afschaffing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toepassing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u="sng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forfaitaire</a:t>
            </a:r>
            <a:r>
              <a:rPr lang="en-US" altLang="nl-NL" sz="2000" u="sng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u="sng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aftrek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12,5% (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maxflex-regeling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aftrek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daadwerkelijk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beschikking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onderbreking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pauze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12,5%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beschikking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(de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verloonde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betalingsperiode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bepaald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meer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-/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overuren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mogen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kalenderkwartaal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bepaald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2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altLang="nl-NL" sz="1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38F1413-F5A4-D010-101A-563D32823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137" y="3475527"/>
            <a:ext cx="3749040" cy="66294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DE0EA41-1FFA-D63E-AE0E-284519D5E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137" y="2567396"/>
            <a:ext cx="3749040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5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8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 err="1">
                <a:latin typeface="Calibri" panose="020F0502020204030204" pitchFamily="34" charset="0"/>
                <a:ea typeface="Calibri" panose="020F0502020204030204" pitchFamily="34" charset="0"/>
              </a:rPr>
              <a:t>Verloonde</a:t>
            </a: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 tijd – minimale duur dienstblokken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Arbeidsovereenkomst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 t/m 28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week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minimale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duur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tenzij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werkgever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overeenkomen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het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vervallen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90000"/>
              </a:lnSpc>
            </a:pP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het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staat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vrij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mee in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stemmen</a:t>
            </a:r>
            <a:endParaRPr lang="en-US" altLang="nl-NL" sz="16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90000"/>
              </a:lnSpc>
            </a:pP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instemming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aantoonbaar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bij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cao-controle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SFM</a:t>
            </a:r>
          </a:p>
          <a:p>
            <a:pPr marL="180000" lvl="1" indent="0">
              <a:lnSpc>
                <a:spcPct val="90000"/>
              </a:lnSpc>
              <a:buNone/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Arbeidsovereenkomst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28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week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duur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dienstblokken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(2022: 7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minimale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duur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tussen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dienstblokken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ongewijzigd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80000" lvl="1" indent="0">
              <a:lnSpc>
                <a:spcPct val="90000"/>
              </a:lnSpc>
              <a:buNone/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3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9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 err="1">
                <a:latin typeface="Calibri" panose="020F0502020204030204" pitchFamily="34" charset="0"/>
                <a:ea typeface="Calibri" panose="020F0502020204030204" pitchFamily="34" charset="0"/>
              </a:rPr>
              <a:t>Verloonde</a:t>
            </a: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 tijd – aftrek woon-werkverkeer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aftrek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7,5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minuut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woon-werkverkeer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bij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opladen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elektrisch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voertuig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afstand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laadpaal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500 meter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woonhuis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chauffeur </a:t>
            </a:r>
          </a:p>
          <a:p>
            <a:pPr marL="355600" indent="-179388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5600" lvl="1" indent="-179388">
              <a:lnSpc>
                <a:spcPct val="90000"/>
              </a:lnSpc>
            </a:pP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afstand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vastgesteld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op basis van de ANWB-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routeplanner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 </a:t>
            </a:r>
            <a:r>
              <a:rPr lang="en-US" altLang="nl-NL" sz="16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snelste</a:t>
            </a:r>
            <a:r>
              <a:rPr lang="en-US" altLang="nl-NL" sz="16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route)</a:t>
            </a:r>
          </a:p>
          <a:p>
            <a:pPr marL="355600" indent="-179388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maakt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gebruik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de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dichtstbijzijnde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beschikbare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laadpaal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15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minuten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6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10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Overige afspraken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Loondoorbetalingsverplichting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AOW’ers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bij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ziekte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de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wettelijke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regeling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weken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maar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medio 2023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waarschijnlijk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weken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Verplichte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scholing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reistijd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rekening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werkgever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000" lvl="1" indent="0">
              <a:lnSpc>
                <a:spcPct val="90000"/>
              </a:lnSpc>
              <a:buNone/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0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11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99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Wijzigingen Bedrijfso</a:t>
            </a: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ordeel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registratie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en/of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tijdig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kenbaar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type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diensttijden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-180975">
              <a:lnSpc>
                <a:spcPct val="90000"/>
              </a:lnSpc>
              <a:buNone/>
            </a:pP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--&gt;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zeer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structureel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4625" indent="0">
              <a:lnSpc>
                <a:spcPct val="90000"/>
              </a:lnSpc>
              <a:buNone/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leidt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direct tot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Onvoldoende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registratie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type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diensttijden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maar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SFM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duidelijk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-180975">
              <a:lnSpc>
                <a:spcPct val="90000"/>
              </a:lnSpc>
              <a:buNone/>
            </a:pP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--&gt;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6212" indent="0">
              <a:lnSpc>
                <a:spcPct val="90000"/>
              </a:lnSpc>
              <a:buNone/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2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leidt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Onvoldoende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82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12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540000"/>
            <a:ext cx="7560000" cy="630238"/>
          </a:xfrm>
        </p:spPr>
        <p:txBody>
          <a:bodyPr/>
          <a:lstStyle/>
          <a:p>
            <a:pPr lvl="0" algn="ctr"/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Werkwijze SFM bij geen registratie dienst(tijd)en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743" y="1440000"/>
            <a:ext cx="842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SFM type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diensttijden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duidelijk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80000" lvl="1" indent="0">
              <a:lnSpc>
                <a:spcPct val="90000"/>
              </a:lnSpc>
              <a:buNone/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verloonde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obv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maxflex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of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dienstblokkenregeling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oordeel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SFM)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SFM type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)en </a:t>
            </a:r>
            <a:r>
              <a:rPr lang="en-US" altLang="nl-NL" sz="2000" u="sng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duidelijk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verloonde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obv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u="sng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hoogste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uitkomst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maxflex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dienstblokken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voordeel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--&gt;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Onvoldoende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verlenging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controleperiode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maanden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aanzegging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forfaitaire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schadevergoeding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179388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4x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verlenging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controleperiode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maanden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opvorderen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FS</a:t>
            </a:r>
          </a:p>
        </p:txBody>
      </p:sp>
    </p:spTree>
    <p:extLst>
      <p:ext uri="{BB962C8B-B14F-4D97-AF65-F5344CB8AC3E}">
        <p14:creationId xmlns:p14="http://schemas.microsoft.com/office/powerpoint/2010/main" val="121774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13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00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Veel voorkomende misverstanden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Onvoldoende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correctie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Voldoende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correcties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toetsing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over de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controleperiode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12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Recidive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leidt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direct tot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zeer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ernstige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overtreding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dus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bedrijfsoordeel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Onvoldoende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leiden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12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Forfaitaire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schadevergoeding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vervalt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bij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naleving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matigingsbeleid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58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14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00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Veel voorkomende </a:t>
            </a: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</a:rPr>
              <a:t>overtredingen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late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betaling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maar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tijdens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onderzoek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betaald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loon,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vakantiebijslag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boven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60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afrekening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jaarurenregeling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nl-NL" sz="1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uitbetaling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boven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60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op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verzoek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</a:t>
            </a:r>
            <a:endParaRPr lang="en-US" altLang="nl-NL" sz="1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Vast loon +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variabelen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opvolgende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betalingsperiode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0">
              <a:lnSpc>
                <a:spcPct val="90000"/>
              </a:lnSpc>
              <a:buNone/>
            </a:pP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variabele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loonbestanddelen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kalenderkwartaal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bepaald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1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altLang="nl-NL" sz="1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Aanpassen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penvoorschot</a:t>
            </a:r>
            <a:r>
              <a:rPr lang="en-US" altLang="nl-NL" sz="20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(vast loon) bij </a:t>
            </a:r>
            <a:r>
              <a:rPr lang="en-US" altLang="nl-NL" sz="20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loonsverhoging</a:t>
            </a: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F88148B-C6DE-544F-8E1B-48DE96A1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15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847CB31-9E24-4049-89EB-769A8734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00" y="540000"/>
            <a:ext cx="6938683" cy="630238"/>
          </a:xfrm>
        </p:spPr>
        <p:txBody>
          <a:bodyPr/>
          <a:lstStyle/>
          <a:p>
            <a:pPr lvl="0" algn="ctr"/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Vragen?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02E82-9680-47F5-972E-8734E659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8064000" cy="29520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8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altLang="nl-NL" sz="20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72B3927-0739-7CB5-05BF-E95D3806F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37" y="1715864"/>
            <a:ext cx="189547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1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>
            <a:extLst>
              <a:ext uri="{FF2B5EF4-FFF2-40B4-BE49-F238E27FC236}">
                <a16:creationId xmlns:a16="http://schemas.microsoft.com/office/drawing/2014/main" id="{5B80096B-3161-904B-87EE-3E9DEE758A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6485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Sociaal Fonds Kleuren">
      <a:dk1>
        <a:sysClr val="windowText" lastClr="000000"/>
      </a:dk1>
      <a:lt1>
        <a:sysClr val="window" lastClr="FFFFFF"/>
      </a:lt1>
      <a:dk2>
        <a:srgbClr val="002F67"/>
      </a:dk2>
      <a:lt2>
        <a:srgbClr val="D8D8D8"/>
      </a:lt2>
      <a:accent1>
        <a:srgbClr val="F58220"/>
      </a:accent1>
      <a:accent2>
        <a:srgbClr val="002F67"/>
      </a:accent2>
      <a:accent3>
        <a:srgbClr val="00AFCC"/>
      </a:accent3>
      <a:accent4>
        <a:srgbClr val="FFEE00"/>
      </a:accent4>
      <a:accent5>
        <a:srgbClr val="5EAA00"/>
      </a:accent5>
      <a:accent6>
        <a:srgbClr val="787878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_SFM_presentatie_sjabloon_def" id="{97E04747-1E51-49F3-A9D7-CF509E871BD3}" vid="{B2AD8DBD-86FF-4E33-9056-B01B50CF5D0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D7763141E35F4896D01927C2AA41CC" ma:contentTypeVersion="5" ma:contentTypeDescription="Create a new document." ma:contentTypeScope="" ma:versionID="44881dbe0db7f6c43eacbe19d2e92be4">
  <xsd:schema xmlns:xsd="http://www.w3.org/2001/XMLSchema" xmlns:xs="http://www.w3.org/2001/XMLSchema" xmlns:p="http://schemas.microsoft.com/office/2006/metadata/properties" xmlns:ns2="b9149443-9600-4382-9d88-69387cc86223" xmlns:ns3="2d4c4c29-8d7a-4d9d-bf09-071e94b56133" targetNamespace="http://schemas.microsoft.com/office/2006/metadata/properties" ma:root="true" ma:fieldsID="8d44c2de7a9a358ea0a06dffee37b444" ns2:_="" ns3:_="">
    <xsd:import namespace="b9149443-9600-4382-9d88-69387cc86223"/>
    <xsd:import namespace="2d4c4c29-8d7a-4d9d-bf09-071e94b561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149443-9600-4382-9d88-69387cc862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4c4c29-8d7a-4d9d-bf09-071e94b5613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d4c4c29-8d7a-4d9d-bf09-071e94b56133">
      <UserInfo>
        <DisplayName>Remco Wasser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9813B81-6943-4E3E-B5D6-43B1AC69ED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149443-9600-4382-9d88-69387cc86223"/>
    <ds:schemaRef ds:uri="2d4c4c29-8d7a-4d9d-bf09-071e94b561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5A7DE5-5D18-4F31-B65E-4868D344F6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85BCA3-1867-474D-9D1F-5C5762165ED4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0c5091b1-2a3e-4697-9a85-9fbbe4cd049a"/>
    <ds:schemaRef ds:uri="95444bc4-a900-4e81-b423-c298bfbd07bd"/>
    <ds:schemaRef ds:uri="http://purl.org/dc/dcmitype/"/>
    <ds:schemaRef ds:uri="http://purl.org/dc/elements/1.1/"/>
    <ds:schemaRef ds:uri="2d4c4c29-8d7a-4d9d-bf09-071e94b5613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764</Words>
  <Application>Microsoft Office PowerPoint</Application>
  <PresentationFormat>Diavoorstelling (16:9)</PresentationFormat>
  <Paragraphs>193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Office-thema</vt:lpstr>
      <vt:lpstr>Vragenuurtje   Cao Zorgvervoer &amp; Taxi   2023 - 2024</vt:lpstr>
      <vt:lpstr>Vragenuurtje cao 2023 - 2024</vt:lpstr>
      <vt:lpstr>Wijzigingen cao 2023 - 2024</vt:lpstr>
      <vt:lpstr>Loon</vt:lpstr>
      <vt:lpstr>Ziekengeld</vt:lpstr>
      <vt:lpstr>Verloonde tijd - registratie</vt:lpstr>
      <vt:lpstr>Verloonde tijd – forfaitaire aftrek</vt:lpstr>
      <vt:lpstr>Verloonde tijd – minimale duur dienstblokken</vt:lpstr>
      <vt:lpstr>Verloonde tijd – aftrek woon-werkverkeer</vt:lpstr>
      <vt:lpstr>Overige afspraken</vt:lpstr>
      <vt:lpstr>Wijzigingen Bedrijfsoordeel</vt:lpstr>
      <vt:lpstr>Werkwijze SFM bij geen registratie dienst(tijd)en</vt:lpstr>
      <vt:lpstr>Veel voorkomende misverstanden</vt:lpstr>
      <vt:lpstr>Veel voorkomende overtredingen</vt:lpstr>
      <vt:lpstr>Vragen?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Rianda Bos</dc:creator>
  <cp:keywords/>
  <dc:description>Sociaal Fonds Mobiliteit - versie 1 - november 2019
Ontwerp: 2D3D
Template: Ton Persoon</dc:description>
  <cp:lastModifiedBy>Jules Sanders</cp:lastModifiedBy>
  <cp:revision>5</cp:revision>
  <dcterms:created xsi:type="dcterms:W3CDTF">2023-01-16T15:54:19Z</dcterms:created>
  <dcterms:modified xsi:type="dcterms:W3CDTF">2023-02-01T10:15:07Z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0x010100EBD7763141E35F4896D01927C2AA41CC</vt:lpwstr>
  </property>
</Properties>
</file>