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5"/>
  </p:notesMasterIdLst>
  <p:handoutMasterIdLst>
    <p:handoutMasterId r:id="rId46"/>
  </p:handoutMasterIdLst>
  <p:sldIdLst>
    <p:sldId id="265"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4" r:id="rId26"/>
    <p:sldId id="325" r:id="rId27"/>
    <p:sldId id="326" r:id="rId28"/>
    <p:sldId id="327" r:id="rId29"/>
    <p:sldId id="328" r:id="rId30"/>
    <p:sldId id="329" r:id="rId31"/>
    <p:sldId id="332" r:id="rId32"/>
    <p:sldId id="333" r:id="rId33"/>
    <p:sldId id="334" r:id="rId34"/>
    <p:sldId id="335" r:id="rId35"/>
    <p:sldId id="336" r:id="rId36"/>
    <p:sldId id="337" r:id="rId37"/>
    <p:sldId id="256" r:id="rId38"/>
    <p:sldId id="257" r:id="rId39"/>
    <p:sldId id="258" r:id="rId40"/>
    <p:sldId id="259" r:id="rId41"/>
    <p:sldId id="260" r:id="rId42"/>
    <p:sldId id="261" r:id="rId43"/>
    <p:sldId id="262" r:id="rId44"/>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896B1B-9E38-F4F3-E503-3F5B88F28E53}" name="Hilbert Michel" initials="HM" userId="S::h.michel@knv.nl::6ccbe659-cb7b-4e80-b0fc-90493d2db6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35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2"/>
            <a:ext cx="2945406" cy="497333"/>
          </a:xfrm>
          <a:prstGeom prst="rect">
            <a:avLst/>
          </a:prstGeom>
        </p:spPr>
        <p:txBody>
          <a:bodyPr vert="horz" lIns="88192" tIns="44096" rIns="88192" bIns="44096" rtlCol="0"/>
          <a:lstStyle>
            <a:lvl1pPr algn="l">
              <a:defRPr sz="1200"/>
            </a:lvl1pPr>
          </a:lstStyle>
          <a:p>
            <a:endParaRPr lang="nl-NL"/>
          </a:p>
        </p:txBody>
      </p:sp>
      <p:sp>
        <p:nvSpPr>
          <p:cNvPr id="3" name="Tijdelijke aanduiding voor datum 2"/>
          <p:cNvSpPr>
            <a:spLocks noGrp="1"/>
          </p:cNvSpPr>
          <p:nvPr>
            <p:ph type="dt" sz="quarter" idx="1"/>
          </p:nvPr>
        </p:nvSpPr>
        <p:spPr>
          <a:xfrm>
            <a:off x="3850751" y="2"/>
            <a:ext cx="2945405" cy="497333"/>
          </a:xfrm>
          <a:prstGeom prst="rect">
            <a:avLst/>
          </a:prstGeom>
        </p:spPr>
        <p:txBody>
          <a:bodyPr vert="horz" lIns="88192" tIns="44096" rIns="88192" bIns="44096" rtlCol="0"/>
          <a:lstStyle>
            <a:lvl1pPr algn="r">
              <a:defRPr sz="1200"/>
            </a:lvl1pPr>
          </a:lstStyle>
          <a:p>
            <a:fld id="{B8F70BCE-CE2D-495C-AAFB-008C49AC3CDD}" type="datetimeFigureOut">
              <a:rPr lang="nl-NL" smtClean="0"/>
              <a:t>26-1-2023</a:t>
            </a:fld>
            <a:endParaRPr lang="nl-NL"/>
          </a:p>
        </p:txBody>
      </p:sp>
      <p:sp>
        <p:nvSpPr>
          <p:cNvPr id="4" name="Tijdelijke aanduiding voor voettekst 3"/>
          <p:cNvSpPr>
            <a:spLocks noGrp="1"/>
          </p:cNvSpPr>
          <p:nvPr>
            <p:ph type="ftr" sz="quarter" idx="2"/>
          </p:nvPr>
        </p:nvSpPr>
        <p:spPr>
          <a:xfrm>
            <a:off x="1" y="9429305"/>
            <a:ext cx="2945406" cy="497333"/>
          </a:xfrm>
          <a:prstGeom prst="rect">
            <a:avLst/>
          </a:prstGeom>
        </p:spPr>
        <p:txBody>
          <a:bodyPr vert="horz" lIns="88192" tIns="44096" rIns="88192" bIns="44096"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0751" y="9429305"/>
            <a:ext cx="2945405" cy="497333"/>
          </a:xfrm>
          <a:prstGeom prst="rect">
            <a:avLst/>
          </a:prstGeom>
        </p:spPr>
        <p:txBody>
          <a:bodyPr vert="horz" lIns="88192" tIns="44096" rIns="88192" bIns="44096" rtlCol="0" anchor="b"/>
          <a:lstStyle>
            <a:lvl1pPr algn="r">
              <a:defRPr sz="1200"/>
            </a:lvl1pPr>
          </a:lstStyle>
          <a:p>
            <a:fld id="{37653E1F-99A4-40E6-9DD0-6B1555F340F4}" type="slidenum">
              <a:rPr lang="nl-NL" smtClean="0"/>
              <a:t>‹nr.›</a:t>
            </a:fld>
            <a:endParaRPr lang="nl-NL"/>
          </a:p>
        </p:txBody>
      </p:sp>
    </p:spTree>
    <p:extLst>
      <p:ext uri="{BB962C8B-B14F-4D97-AF65-F5344CB8AC3E}">
        <p14:creationId xmlns:p14="http://schemas.microsoft.com/office/powerpoint/2010/main" val="2001648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2"/>
            <a:ext cx="2945406" cy="497333"/>
          </a:xfrm>
          <a:prstGeom prst="rect">
            <a:avLst/>
          </a:prstGeom>
        </p:spPr>
        <p:txBody>
          <a:bodyPr vert="horz" lIns="88192" tIns="44096" rIns="88192" bIns="44096" rtlCol="0"/>
          <a:lstStyle>
            <a:lvl1pPr algn="l">
              <a:defRPr sz="1200"/>
            </a:lvl1pPr>
          </a:lstStyle>
          <a:p>
            <a:endParaRPr lang="nl-NL"/>
          </a:p>
        </p:txBody>
      </p:sp>
      <p:sp>
        <p:nvSpPr>
          <p:cNvPr id="3" name="Tijdelijke aanduiding voor datum 2"/>
          <p:cNvSpPr>
            <a:spLocks noGrp="1"/>
          </p:cNvSpPr>
          <p:nvPr>
            <p:ph type="dt" idx="1"/>
          </p:nvPr>
        </p:nvSpPr>
        <p:spPr>
          <a:xfrm>
            <a:off x="3850751" y="2"/>
            <a:ext cx="2945405" cy="497333"/>
          </a:xfrm>
          <a:prstGeom prst="rect">
            <a:avLst/>
          </a:prstGeom>
        </p:spPr>
        <p:txBody>
          <a:bodyPr vert="horz" lIns="88192" tIns="44096" rIns="88192" bIns="44096" rtlCol="0"/>
          <a:lstStyle>
            <a:lvl1pPr algn="r">
              <a:defRPr sz="1200"/>
            </a:lvl1pPr>
          </a:lstStyle>
          <a:p>
            <a:fld id="{D4E50A6E-44B4-4C53-A254-BF6A379DEDB0}" type="datetimeFigureOut">
              <a:rPr lang="nl-NL" smtClean="0"/>
              <a:t>26-1-2023</a:t>
            </a:fld>
            <a:endParaRPr lang="nl-NL"/>
          </a:p>
        </p:txBody>
      </p:sp>
      <p:sp>
        <p:nvSpPr>
          <p:cNvPr id="4" name="Tijdelijke aanduiding voor dia-afbeelding 3"/>
          <p:cNvSpPr>
            <a:spLocks noGrp="1" noRot="1" noChangeAspect="1"/>
          </p:cNvSpPr>
          <p:nvPr>
            <p:ph type="sldImg" idx="2"/>
          </p:nvPr>
        </p:nvSpPr>
        <p:spPr>
          <a:xfrm>
            <a:off x="422275" y="1241425"/>
            <a:ext cx="5954713" cy="3349625"/>
          </a:xfrm>
          <a:prstGeom prst="rect">
            <a:avLst/>
          </a:prstGeom>
          <a:noFill/>
          <a:ln w="12700">
            <a:solidFill>
              <a:prstClr val="black"/>
            </a:solidFill>
          </a:ln>
        </p:spPr>
        <p:txBody>
          <a:bodyPr vert="horz" lIns="88192" tIns="44096" rIns="88192" bIns="44096" rtlCol="0" anchor="ctr"/>
          <a:lstStyle/>
          <a:p>
            <a:endParaRPr lang="nl-NL"/>
          </a:p>
        </p:txBody>
      </p:sp>
      <p:sp>
        <p:nvSpPr>
          <p:cNvPr id="5" name="Tijdelijke aanduiding voor notities 4"/>
          <p:cNvSpPr>
            <a:spLocks noGrp="1"/>
          </p:cNvSpPr>
          <p:nvPr>
            <p:ph type="body" sz="quarter" idx="3"/>
          </p:nvPr>
        </p:nvSpPr>
        <p:spPr>
          <a:xfrm>
            <a:off x="680527" y="4777783"/>
            <a:ext cx="5438140" cy="3907834"/>
          </a:xfrm>
          <a:prstGeom prst="rect">
            <a:avLst/>
          </a:prstGeom>
        </p:spPr>
        <p:txBody>
          <a:bodyPr vert="horz" lIns="88192" tIns="44096" rIns="88192" bIns="44096"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29305"/>
            <a:ext cx="2945406" cy="497333"/>
          </a:xfrm>
          <a:prstGeom prst="rect">
            <a:avLst/>
          </a:prstGeom>
        </p:spPr>
        <p:txBody>
          <a:bodyPr vert="horz" lIns="88192" tIns="44096" rIns="88192" bIns="44096"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751" y="9429305"/>
            <a:ext cx="2945405" cy="497333"/>
          </a:xfrm>
          <a:prstGeom prst="rect">
            <a:avLst/>
          </a:prstGeom>
        </p:spPr>
        <p:txBody>
          <a:bodyPr vert="horz" lIns="88192" tIns="44096" rIns="88192" bIns="44096" rtlCol="0" anchor="b"/>
          <a:lstStyle>
            <a:lvl1pPr algn="r">
              <a:defRPr sz="1200"/>
            </a:lvl1pPr>
          </a:lstStyle>
          <a:p>
            <a:fld id="{D4241D65-69FB-4159-A68B-488D2E07C234}" type="slidenum">
              <a:rPr lang="nl-NL" smtClean="0"/>
              <a:t>‹nr.›</a:t>
            </a:fld>
            <a:endParaRPr lang="nl-NL"/>
          </a:p>
        </p:txBody>
      </p:sp>
    </p:spTree>
    <p:extLst>
      <p:ext uri="{BB962C8B-B14F-4D97-AF65-F5344CB8AC3E}">
        <p14:creationId xmlns:p14="http://schemas.microsoft.com/office/powerpoint/2010/main" val="2663093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3711851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88096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2441094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F777AF81-01ED-4DD0-A49F-3BFA1D8064A6}" type="datetimeFigureOut">
              <a:rPr lang="nl-NL" smtClean="0"/>
              <a:t>26-1-2023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591156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F777AF81-01ED-4DD0-A49F-3BFA1D8064A6}" type="datetimeFigureOut">
              <a:rPr lang="nl-NL" smtClean="0"/>
              <a:t>26-1-2023</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352011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F777AF81-01ED-4DD0-A49F-3BFA1D8064A6}" type="datetimeFigureOut">
              <a:rPr lang="nl-NL" smtClean="0"/>
              <a:t>26-1-2023</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2562096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777AF81-01ED-4DD0-A49F-3BFA1D8064A6}" type="datetimeFigureOut">
              <a:rPr lang="nl-NL" smtClean="0"/>
              <a:t>26-1-2023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293797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777AF81-01ED-4DD0-A49F-3BFA1D8064A6}" type="datetimeFigureOut">
              <a:rPr lang="nl-NL" smtClean="0"/>
              <a:t>26-1-2023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3525965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777AF81-01ED-4DD0-A49F-3BFA1D8064A6}" type="datetimeFigureOut">
              <a:rPr lang="nl-NL" smtClean="0"/>
              <a:t>26-1-2023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3912268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802859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537D0FF-4F99-4F80-8072-ADD13A6969DE}" type="slidenum">
              <a:rPr lang="nl-NL" smtClean="0"/>
              <a:t>‹nr.›</a:t>
            </a:fld>
            <a:endParaRPr lang="nl-NL"/>
          </a:p>
        </p:txBody>
      </p:sp>
    </p:spTree>
    <p:extLst>
      <p:ext uri="{BB962C8B-B14F-4D97-AF65-F5344CB8AC3E}">
        <p14:creationId xmlns:p14="http://schemas.microsoft.com/office/powerpoint/2010/main" val="1853978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17986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10228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376334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335191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29584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75315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480727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122890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47336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256227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32918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77AF81-01ED-4DD0-A49F-3BFA1D8064A6}" type="datetimeFigureOut">
              <a:rPr lang="nl-NL" smtClean="0"/>
              <a:t>26-1-2023</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37D0FF-4F99-4F80-8072-ADD13A6969DE}" type="slidenum">
              <a:rPr lang="nl-NL" smtClean="0"/>
              <a:t>‹nr.›</a:t>
            </a:fld>
            <a:endParaRPr lang="nl-NL"/>
          </a:p>
        </p:txBody>
      </p:sp>
    </p:spTree>
    <p:extLst>
      <p:ext uri="{BB962C8B-B14F-4D97-AF65-F5344CB8AC3E}">
        <p14:creationId xmlns:p14="http://schemas.microsoft.com/office/powerpoint/2010/main" val="1617337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1/26/2023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7323243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hyperlink" Target="https://www.postingdeclaration.eu/landing" TargetMode="External"/><Relationship Id="rId2" Type="http://schemas.openxmlformats.org/officeDocument/2006/relationships/image" Target="../media/image23.pn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 Id="rId5" Type="http://schemas.openxmlformats.org/officeDocument/2006/relationships/image" Target="../media/image28.sv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90261" y="1685580"/>
            <a:ext cx="9144000" cy="2387600"/>
          </a:xfrm>
        </p:spPr>
        <p:txBody>
          <a:bodyPr rtlCol="0">
            <a:normAutofit fontScale="90000"/>
          </a:bodyPr>
          <a:lstStyle/>
          <a:p>
            <a:pPr>
              <a:defRPr/>
            </a:pPr>
            <a:br>
              <a:rPr lang="nl-NL" dirty="0"/>
            </a:br>
            <a:r>
              <a:rPr lang="nl-NL" sz="5300" b="1" dirty="0"/>
              <a:t>Minimumloonbijeenkomst</a:t>
            </a:r>
            <a:br>
              <a:rPr lang="nl-NL" dirty="0"/>
            </a:br>
            <a:endParaRPr lang="nl-NL" dirty="0"/>
          </a:p>
        </p:txBody>
      </p:sp>
      <p:sp>
        <p:nvSpPr>
          <p:cNvPr id="3" name="Ondertitel 2"/>
          <p:cNvSpPr>
            <a:spLocks noGrp="1"/>
          </p:cNvSpPr>
          <p:nvPr>
            <p:ph type="subTitle" idx="1"/>
          </p:nvPr>
        </p:nvSpPr>
        <p:spPr>
          <a:xfrm>
            <a:off x="1524000" y="4065863"/>
            <a:ext cx="9144000" cy="1171825"/>
          </a:xfrm>
        </p:spPr>
        <p:txBody>
          <a:bodyPr vert="horz" lIns="91440" tIns="45720" rIns="91440" bIns="45720" rtlCol="0" anchor="t">
            <a:normAutofit/>
          </a:bodyPr>
          <a:lstStyle/>
          <a:p>
            <a:pPr>
              <a:defRPr/>
            </a:pPr>
            <a:r>
              <a:rPr lang="nl-NL" dirty="0"/>
              <a:t>25-01-2023, 15.00 uur digitaal</a:t>
            </a:r>
          </a:p>
          <a:p>
            <a:pPr>
              <a:defRPr/>
            </a:pPr>
            <a:r>
              <a:rPr lang="nl-NL" dirty="0"/>
              <a:t>Antonio </a:t>
            </a:r>
            <a:r>
              <a:rPr lang="nl-NL" dirty="0" err="1"/>
              <a:t>Oliveira</a:t>
            </a:r>
            <a:r>
              <a:rPr lang="nl-NL" dirty="0"/>
              <a:t>, Carlo Cahn, Hilbert Michel</a:t>
            </a:r>
          </a:p>
          <a:p>
            <a:pPr>
              <a:defRPr/>
            </a:pPr>
            <a:endParaRPr lang="nl-NL" dirty="0"/>
          </a:p>
        </p:txBody>
      </p:sp>
      <p:sp>
        <p:nvSpPr>
          <p:cNvPr id="4" name="Tijdelijke aanduiding voor dianummer 3"/>
          <p:cNvSpPr>
            <a:spLocks noGrp="1"/>
          </p:cNvSpPr>
          <p:nvPr>
            <p:ph type="sldNum" sz="quarter" idx="12"/>
          </p:nvPr>
        </p:nvSpPr>
        <p:spPr/>
        <p:txBody>
          <a:bodyPr/>
          <a:lstStyle/>
          <a:p>
            <a:pPr>
              <a:defRPr/>
            </a:pPr>
            <a:fld id="{42D3B1EA-DC4D-4D3C-A0D2-045F701F26D0}" type="slidenum">
              <a:rPr lang="nl-NL" smtClean="0"/>
              <a:pPr>
                <a:defRPr/>
              </a:pPr>
              <a:t>1</a:t>
            </a:fld>
            <a:endParaRPr lang="nl-NL"/>
          </a:p>
        </p:txBody>
      </p:sp>
      <p:pic>
        <p:nvPicPr>
          <p:cNvPr id="6" name="Afbeelding 5"/>
          <p:cNvPicPr>
            <a:picLocks noChangeAspect="1"/>
          </p:cNvPicPr>
          <p:nvPr/>
        </p:nvPicPr>
        <p:blipFill>
          <a:blip r:embed="rId2"/>
          <a:stretch>
            <a:fillRect/>
          </a:stretch>
        </p:blipFill>
        <p:spPr>
          <a:xfrm>
            <a:off x="0" y="4147782"/>
            <a:ext cx="2710218" cy="2710218"/>
          </a:xfrm>
          <a:prstGeom prst="rect">
            <a:avLst/>
          </a:prstGeom>
        </p:spPr>
      </p:pic>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613" y="66273"/>
            <a:ext cx="1475648" cy="1701726"/>
          </a:xfrm>
          <a:prstGeom prst="rect">
            <a:avLst/>
          </a:prstGeom>
        </p:spPr>
      </p:pic>
      <p:pic>
        <p:nvPicPr>
          <p:cNvPr id="7" name="Picture 3">
            <a:extLst>
              <a:ext uri="{FF2B5EF4-FFF2-40B4-BE49-F238E27FC236}">
                <a16:creationId xmlns:a16="http://schemas.microsoft.com/office/drawing/2014/main" id="{90129DC4-03FD-A970-41CF-6CA0541633D2}"/>
              </a:ext>
            </a:extLst>
          </p:cNvPr>
          <p:cNvPicPr>
            <a:picLocks noChangeAspect="1"/>
          </p:cNvPicPr>
          <p:nvPr/>
        </p:nvPicPr>
        <p:blipFill>
          <a:blip r:embed="rId4"/>
          <a:srcRect l="1099" r="1099"/>
          <a:stretch>
            <a:fillRect/>
          </a:stretch>
        </p:blipFill>
        <p:spPr>
          <a:xfrm>
            <a:off x="10247875" y="66273"/>
            <a:ext cx="1582581" cy="2212269"/>
          </a:xfrm>
          <a:prstGeom prst="rect">
            <a:avLst/>
          </a:prstGeom>
        </p:spPr>
      </p:pic>
    </p:spTree>
    <p:extLst>
      <p:ext uri="{BB962C8B-B14F-4D97-AF65-F5344CB8AC3E}">
        <p14:creationId xmlns:p14="http://schemas.microsoft.com/office/powerpoint/2010/main" val="2789219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66811" y="2295728"/>
            <a:ext cx="10450779" cy="2447763"/>
          </a:xfrm>
        </p:spPr>
        <p:txBody>
          <a:bodyPr>
            <a:normAutofit fontScale="90000"/>
          </a:bodyPr>
          <a:lstStyle/>
          <a:p>
            <a:pPr>
              <a:tabLst>
                <a:tab pos="712788" algn="l"/>
              </a:tabLst>
            </a:pPr>
            <a:r>
              <a:rPr lang="nl-NL" sz="4000" b="1" dirty="0"/>
              <a:t>Agenda</a:t>
            </a:r>
            <a:br>
              <a:rPr lang="nl-NL" sz="4000" b="1" dirty="0"/>
            </a:br>
            <a:br>
              <a:rPr lang="nl-NL" sz="4000" b="1" dirty="0"/>
            </a:br>
            <a:r>
              <a:rPr lang="nl-NL" sz="4000" b="1" dirty="0"/>
              <a:t>1) Introductie</a:t>
            </a:r>
            <a:br>
              <a:rPr lang="nl-NL" sz="4000" b="1" dirty="0"/>
            </a:br>
            <a:r>
              <a:rPr lang="nl-NL" sz="4000" b="1" dirty="0"/>
              <a:t>2) scenario’s, door BVN</a:t>
            </a:r>
            <a:br>
              <a:rPr lang="nl-NL" sz="4000" b="1" dirty="0"/>
            </a:br>
            <a:r>
              <a:rPr lang="nl-NL" sz="4000" b="1" dirty="0"/>
              <a:t>3) het IMI-systeem, door Transport in Nood</a:t>
            </a:r>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23807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Detachering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a:bodyPr>
          <a:lstStyle/>
          <a:p>
            <a:pPr marL="0" indent="0">
              <a:lnSpc>
                <a:spcPct val="107000"/>
              </a:lnSpc>
              <a:spcAft>
                <a:spcPts val="800"/>
              </a:spcAft>
              <a:buNone/>
            </a:pPr>
            <a:r>
              <a:rPr lang="nl-NL" dirty="0">
                <a:effectLst/>
                <a:latin typeface="Calibri" panose="020F0502020204030204" pitchFamily="34" charset="0"/>
                <a:ea typeface="Calibri" panose="020F0502020204030204" pitchFamily="34" charset="0"/>
                <a:cs typeface="Times New Roman" panose="02020603050405020304" pitchFamily="18" charset="0"/>
              </a:rPr>
              <a:t>Er is sprake van detachering bij:</a:t>
            </a:r>
          </a:p>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Reden 1)</a:t>
            </a:r>
            <a:r>
              <a:rPr lang="nl-NL" dirty="0">
                <a:effectLst/>
                <a:latin typeface="Calibri" panose="020F0502020204030204" pitchFamily="34" charset="0"/>
                <a:ea typeface="Calibri" panose="020F0502020204030204" pitchFamily="34" charset="0"/>
                <a:cs typeface="Times New Roman" panose="02020603050405020304" pitchFamily="18" charset="0"/>
              </a:rPr>
              <a:t> </a:t>
            </a:r>
            <a:r>
              <a:rPr lang="nl-NL" b="1" dirty="0">
                <a:effectLst/>
                <a:latin typeface="Calibri" panose="020F0502020204030204" pitchFamily="34" charset="0"/>
                <a:ea typeface="Calibri" panose="020F0502020204030204" pitchFamily="34" charset="0"/>
                <a:cs typeface="Times New Roman" panose="02020603050405020304" pitchFamily="18" charset="0"/>
              </a:rPr>
              <a:t>bilaterale </a:t>
            </a:r>
            <a:r>
              <a:rPr lang="nl-NL" dirty="0">
                <a:effectLst/>
                <a:latin typeface="Calibri" panose="020F0502020204030204" pitchFamily="34" charset="0"/>
                <a:ea typeface="Calibri" panose="020F0502020204030204" pitchFamily="34" charset="0"/>
                <a:cs typeface="Times New Roman" panose="02020603050405020304" pitchFamily="18" charset="0"/>
              </a:rPr>
              <a:t>vervoersactiviteiten tussen twee landen, waarbij </a:t>
            </a:r>
            <a:r>
              <a:rPr lang="nl-NL" b="1" dirty="0">
                <a:effectLst/>
                <a:latin typeface="Calibri" panose="020F0502020204030204" pitchFamily="34" charset="0"/>
                <a:ea typeface="Calibri" panose="020F0502020204030204" pitchFamily="34" charset="0"/>
                <a:cs typeface="Times New Roman" panose="02020603050405020304" pitchFamily="18" charset="0"/>
              </a:rPr>
              <a:t>geen enkel land het land van vestiging van de exploitant is</a:t>
            </a:r>
            <a:r>
              <a:rPr lang="nl-NL" dirty="0">
                <a:effectLst/>
                <a:latin typeface="Calibri" panose="020F0502020204030204" pitchFamily="34" charset="0"/>
                <a:ea typeface="Calibri" panose="020F0502020204030204" pitchFamily="34" charset="0"/>
                <a:cs typeface="Times New Roman" panose="02020603050405020304" pitchFamily="18" charset="0"/>
              </a:rPr>
              <a:t> (die deze activiteiten uitvoert) </a:t>
            </a:r>
          </a:p>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Reden 2) cabotagevervoer</a:t>
            </a:r>
            <a:r>
              <a:rPr lang="nl-NL" dirty="0">
                <a:effectLst/>
                <a:latin typeface="Calibri" panose="020F0502020204030204" pitchFamily="34" charset="0"/>
                <a:ea typeface="Calibri" panose="020F0502020204030204" pitchFamily="34" charset="0"/>
                <a:cs typeface="Times New Roman" panose="02020603050405020304" pitchFamily="18" charset="0"/>
              </a:rPr>
              <a:t> (het vervoeren van passagiers tussen twee punten in hetzelfde land door een bedrijf uit een ander land)</a:t>
            </a:r>
          </a:p>
          <a:p>
            <a:pPr>
              <a:lnSpc>
                <a:spcPct val="107000"/>
              </a:lnSpc>
              <a:spcAft>
                <a:spcPts val="800"/>
              </a:spcAft>
            </a:pPr>
            <a:r>
              <a:rPr lang="nl-NL" b="1" dirty="0">
                <a:latin typeface="Calibri" panose="020F0502020204030204" pitchFamily="34" charset="0"/>
                <a:ea typeface="Calibri" panose="020F0502020204030204" pitchFamily="34" charset="0"/>
                <a:cs typeface="Times New Roman" panose="02020603050405020304" pitchFamily="18" charset="0"/>
              </a:rPr>
              <a:t>Detachering? -&gt; aangifte doen in IMI-systeem!</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19742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Geen detachering (1)</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fontScale="92500" lnSpcReduction="20000"/>
          </a:bodyPr>
          <a:lstStyle/>
          <a:p>
            <a:pPr marL="0" indent="0">
              <a:lnSpc>
                <a:spcPct val="107000"/>
              </a:lnSpc>
              <a:spcAft>
                <a:spcPts val="800"/>
              </a:spcAft>
              <a:buNone/>
            </a:pPr>
            <a:r>
              <a:rPr lang="nl-NL" sz="2600" dirty="0">
                <a:effectLst/>
                <a:latin typeface="Calibri" panose="020F0502020204030204" pitchFamily="34" charset="0"/>
                <a:ea typeface="Calibri" panose="020F0502020204030204" pitchFamily="34" charset="0"/>
                <a:cs typeface="Times New Roman" panose="02020603050405020304" pitchFamily="18" charset="0"/>
              </a:rPr>
              <a:t>Er is geen sprake van detachering (</a:t>
            </a:r>
            <a:r>
              <a:rPr lang="nl-NL" sz="2600" dirty="0" err="1">
                <a:effectLst/>
                <a:latin typeface="Calibri" panose="020F0502020204030204" pitchFamily="34" charset="0"/>
                <a:ea typeface="Calibri" panose="020F0502020204030204" pitchFamily="34" charset="0"/>
                <a:cs typeface="Times New Roman" panose="02020603050405020304" pitchFamily="18" charset="0"/>
              </a:rPr>
              <a:t>posting</a:t>
            </a:r>
            <a:r>
              <a:rPr lang="nl-NL" sz="2600" dirty="0">
                <a:latin typeface="Calibri" panose="020F0502020204030204" pitchFamily="34" charset="0"/>
                <a:ea typeface="Calibri" panose="020F0502020204030204" pitchFamily="34" charset="0"/>
                <a:cs typeface="Times New Roman" panose="02020603050405020304" pitchFamily="18" charset="0"/>
              </a:rPr>
              <a:t>) bij:</a:t>
            </a:r>
            <a:endParaRPr lang="nl-NL"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600" b="1" dirty="0">
                <a:effectLst/>
                <a:latin typeface="Calibri" panose="020F0502020204030204" pitchFamily="34" charset="0"/>
                <a:ea typeface="Calibri" panose="020F0502020204030204" pitchFamily="34" charset="0"/>
                <a:cs typeface="Times New Roman" panose="02020603050405020304" pitchFamily="18" charset="0"/>
              </a:rPr>
              <a:t>Reden 3)</a:t>
            </a:r>
            <a:r>
              <a:rPr lang="nl-NL" sz="2600" dirty="0">
                <a:effectLst/>
                <a:latin typeface="Calibri" panose="020F0502020204030204" pitchFamily="34" charset="0"/>
                <a:ea typeface="Calibri" panose="020F0502020204030204" pitchFamily="34" charset="0"/>
                <a:cs typeface="Times New Roman" panose="02020603050405020304" pitchFamily="18" charset="0"/>
              </a:rPr>
              <a:t> bij </a:t>
            </a:r>
            <a:r>
              <a:rPr lang="nl-NL" sz="2600" b="1" dirty="0">
                <a:effectLst/>
                <a:latin typeface="Calibri" panose="020F0502020204030204" pitchFamily="34" charset="0"/>
                <a:ea typeface="Calibri" panose="020F0502020204030204" pitchFamily="34" charset="0"/>
                <a:cs typeface="Times New Roman" panose="02020603050405020304" pitchFamily="18" charset="0"/>
              </a:rPr>
              <a:t>internationale bilaterale ritten</a:t>
            </a:r>
            <a:r>
              <a:rPr lang="nl-NL" sz="2600" dirty="0">
                <a:effectLst/>
                <a:latin typeface="Calibri" panose="020F0502020204030204" pitchFamily="34" charset="0"/>
                <a:ea typeface="Calibri" panose="020F0502020204030204" pitchFamily="34" charset="0"/>
                <a:cs typeface="Times New Roman" panose="02020603050405020304" pitchFamily="18" charset="0"/>
              </a:rPr>
              <a:t> (regelmatig of onregelmatig) wanneer: </a:t>
            </a:r>
          </a:p>
          <a:p>
            <a:pPr marL="342900" lvl="0" indent="-342900">
              <a:lnSpc>
                <a:spcPct val="107000"/>
              </a:lnSpc>
              <a:buFont typeface="+mj-lt"/>
              <a:buAutoNum type="alphaLcParenR"/>
            </a:pPr>
            <a:r>
              <a:rPr lang="nl-NL" sz="2600" dirty="0">
                <a:effectLst/>
                <a:latin typeface="Calibri" panose="020F0502020204030204" pitchFamily="34" charset="0"/>
                <a:ea typeface="Calibri" panose="020F0502020204030204" pitchFamily="34" charset="0"/>
                <a:cs typeface="Times New Roman" panose="02020603050405020304" pitchFamily="18" charset="0"/>
              </a:rPr>
              <a:t>Er passagiers worden opgehaald in de lidstaat waar de exploitant is gevestigd (lidstaat van vestiging) en afgezet worden in een andere lidstaat of een derde land</a:t>
            </a:r>
          </a:p>
          <a:p>
            <a:pPr marL="342900" lvl="0" indent="-342900">
              <a:lnSpc>
                <a:spcPct val="107000"/>
              </a:lnSpc>
              <a:buFont typeface="+mj-lt"/>
              <a:buAutoNum type="alphaLcParenR"/>
            </a:pPr>
            <a:r>
              <a:rPr lang="nl-NL" sz="2600" dirty="0">
                <a:effectLst/>
                <a:latin typeface="Calibri" panose="020F0502020204030204" pitchFamily="34" charset="0"/>
                <a:ea typeface="Calibri" panose="020F0502020204030204" pitchFamily="34" charset="0"/>
                <a:cs typeface="Times New Roman" panose="02020603050405020304" pitchFamily="18" charset="0"/>
              </a:rPr>
              <a:t>Er passagiers opgehaald worden in een lidstaat of een derde land en worden afgezet in de lidstaat van vestiging</a:t>
            </a:r>
          </a:p>
          <a:p>
            <a:pPr marL="342900" lvl="0" indent="-342900">
              <a:lnSpc>
                <a:spcPct val="107000"/>
              </a:lnSpc>
              <a:spcAft>
                <a:spcPts val="800"/>
              </a:spcAft>
              <a:buFont typeface="+mj-lt"/>
              <a:buAutoNum type="alphaLcParenR"/>
            </a:pPr>
            <a:r>
              <a:rPr lang="nl-NL" sz="2600" dirty="0">
                <a:effectLst/>
                <a:latin typeface="Calibri" panose="020F0502020204030204" pitchFamily="34" charset="0"/>
                <a:ea typeface="Calibri" panose="020F0502020204030204" pitchFamily="34" charset="0"/>
                <a:cs typeface="Times New Roman" panose="02020603050405020304" pitchFamily="18" charset="0"/>
              </a:rPr>
              <a:t>Er passagiers worden opgehaald of afgezet in de lidstaat van vestiging, met als doel het maken van lokale excursies in een of meerdere andere lidstaten of </a:t>
            </a:r>
            <a:r>
              <a:rPr lang="nl-NL" sz="2600" dirty="0" err="1">
                <a:effectLst/>
                <a:latin typeface="Calibri" panose="020F0502020204030204" pitchFamily="34" charset="0"/>
                <a:ea typeface="Calibri" panose="020F0502020204030204" pitchFamily="34" charset="0"/>
                <a:cs typeface="Times New Roman" panose="02020603050405020304" pitchFamily="18" charset="0"/>
              </a:rPr>
              <a:t>derdelanden</a:t>
            </a:r>
            <a:r>
              <a:rPr lang="nl-NL" sz="2600" dirty="0">
                <a:effectLst/>
                <a:latin typeface="Calibri" panose="020F0502020204030204" pitchFamily="34" charset="0"/>
                <a:ea typeface="Calibri" panose="020F0502020204030204" pitchFamily="34" charset="0"/>
                <a:cs typeface="Times New Roman" panose="02020603050405020304" pitchFamily="18" charset="0"/>
              </a:rPr>
              <a:t>, oftewel: </a:t>
            </a:r>
            <a:r>
              <a:rPr lang="nl-NL" sz="2600" b="1" dirty="0">
                <a:effectLst/>
                <a:latin typeface="Calibri" panose="020F0502020204030204" pitchFamily="34" charset="0"/>
                <a:ea typeface="Calibri" panose="020F0502020204030204" pitchFamily="34" charset="0"/>
                <a:cs typeface="Times New Roman" panose="02020603050405020304" pitchFamily="18" charset="0"/>
              </a:rPr>
              <a:t>rondritten met gesloten deuren/meerdaagse reis</a:t>
            </a:r>
            <a:r>
              <a:rPr lang="nl-NL" sz="2600" dirty="0">
                <a:effectLst/>
                <a:latin typeface="Calibri" panose="020F0502020204030204" pitchFamily="34" charset="0"/>
                <a:ea typeface="Calibri" panose="020F0502020204030204" pitchFamily="34" charset="0"/>
                <a:cs typeface="Times New Roman" panose="02020603050405020304" pitchFamily="18" charset="0"/>
              </a:rPr>
              <a:t>.</a:t>
            </a:r>
          </a:p>
          <a:p>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066833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Geen detachering (2)</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Reden 4)</a:t>
            </a:r>
            <a:r>
              <a:rPr lang="nl-NL" dirty="0">
                <a:effectLst/>
                <a:latin typeface="Calibri" panose="020F0502020204030204" pitchFamily="34" charset="0"/>
                <a:ea typeface="Calibri" panose="020F0502020204030204" pitchFamily="34" charset="0"/>
                <a:cs typeface="Times New Roman" panose="02020603050405020304" pitchFamily="18" charset="0"/>
              </a:rPr>
              <a:t> Er sprake is van </a:t>
            </a:r>
            <a:r>
              <a:rPr lang="nl-NL" b="1" dirty="0">
                <a:effectLst/>
                <a:latin typeface="Calibri" panose="020F0502020204030204" pitchFamily="34" charset="0"/>
                <a:ea typeface="Calibri" panose="020F0502020204030204" pitchFamily="34" charset="0"/>
                <a:cs typeface="Times New Roman" panose="02020603050405020304" pitchFamily="18" charset="0"/>
              </a:rPr>
              <a:t>beperkte aanvullende activiteiten</a:t>
            </a:r>
            <a:r>
              <a:rPr lang="nl-NL" dirty="0">
                <a:effectLst/>
                <a:latin typeface="Calibri" panose="020F0502020204030204" pitchFamily="34" charset="0"/>
                <a:ea typeface="Calibri" panose="020F0502020204030204" pitchFamily="34" charset="0"/>
                <a:cs typeface="Times New Roman" panose="02020603050405020304" pitchFamily="18" charset="0"/>
              </a:rPr>
              <a:t> in de vorm van het </a:t>
            </a:r>
            <a:r>
              <a:rPr lang="nl-NL" b="1" dirty="0">
                <a:effectLst/>
                <a:latin typeface="Calibri" panose="020F0502020204030204" pitchFamily="34" charset="0"/>
                <a:ea typeface="Calibri" panose="020F0502020204030204" pitchFamily="34" charset="0"/>
                <a:cs typeface="Times New Roman" panose="02020603050405020304" pitchFamily="18" charset="0"/>
              </a:rPr>
              <a:t>eenmalig </a:t>
            </a:r>
            <a:r>
              <a:rPr lang="nl-NL" dirty="0">
                <a:effectLst/>
                <a:latin typeface="Calibri" panose="020F0502020204030204" pitchFamily="34" charset="0"/>
                <a:ea typeface="Calibri" panose="020F0502020204030204" pitchFamily="34" charset="0"/>
                <a:cs typeface="Times New Roman" panose="02020603050405020304" pitchFamily="18" charset="0"/>
              </a:rPr>
              <a:t>oppikken en/of afzetten van passagiers in de lidstaten of derde landen die de bestuurder doorkruist uitgevoerd in het kader van bilaterale operaties (dit mag zowel op de heen als de terugreis). </a:t>
            </a:r>
          </a:p>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Reden 5)</a:t>
            </a:r>
            <a:r>
              <a:rPr lang="nl-NL" dirty="0">
                <a:effectLst/>
                <a:latin typeface="Calibri" panose="020F0502020204030204" pitchFamily="34" charset="0"/>
                <a:ea typeface="Calibri" panose="020F0502020204030204" pitchFamily="34" charset="0"/>
                <a:cs typeface="Times New Roman" panose="02020603050405020304" pitchFamily="18" charset="0"/>
              </a:rPr>
              <a:t> Er sprake is van </a:t>
            </a:r>
            <a:r>
              <a:rPr lang="nl-NL" b="1" dirty="0">
                <a:effectLst/>
                <a:latin typeface="Calibri" panose="020F0502020204030204" pitchFamily="34" charset="0"/>
                <a:ea typeface="Calibri" panose="020F0502020204030204" pitchFamily="34" charset="0"/>
                <a:cs typeface="Times New Roman" panose="02020603050405020304" pitchFamily="18" charset="0"/>
              </a:rPr>
              <a:t>transitoverkeer</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08724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Belangrijk </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a:bodyPr>
          <a:lstStyle/>
          <a:p>
            <a:pPr marL="0" indent="0">
              <a:buNone/>
            </a:pPr>
            <a:endParaRPr lang="nl-NL" sz="32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sz="3200" dirty="0">
                <a:effectLst/>
                <a:latin typeface="Calibri" panose="020F0502020204030204" pitchFamily="34" charset="0"/>
                <a:ea typeface="Calibri" panose="020F0502020204030204" pitchFamily="34" charset="0"/>
                <a:cs typeface="Times New Roman" panose="02020603050405020304" pitchFamily="18" charset="0"/>
              </a:rPr>
              <a:t>Om te bepalen of er sprake is van detachering gaat theorie voor praktijk!</a:t>
            </a:r>
          </a:p>
          <a:p>
            <a:pPr marL="0" indent="0">
              <a:buNone/>
            </a:pPr>
            <a:endParaRPr lang="nl-NL" sz="3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sz="2000" dirty="0">
                <a:latin typeface="Calibri" panose="020F0502020204030204" pitchFamily="34" charset="0"/>
                <a:ea typeface="Calibri" panose="020F0502020204030204" pitchFamily="34" charset="0"/>
                <a:cs typeface="Times New Roman" panose="02020603050405020304" pitchFamily="18" charset="0"/>
              </a:rPr>
              <a:t>De nu volgende voorbeelden zijn de interpretatie van de Europese Commissie. Bij geschillen heeft </a:t>
            </a:r>
            <a:r>
              <a:rPr lang="nl-NL" sz="2000" dirty="0" err="1">
                <a:latin typeface="Calibri" panose="020F0502020204030204" pitchFamily="34" charset="0"/>
                <a:ea typeface="Calibri" panose="020F0502020204030204" pitchFamily="34" charset="0"/>
                <a:cs typeface="Times New Roman" panose="02020603050405020304" pitchFamily="18" charset="0"/>
              </a:rPr>
              <a:t>heeft</a:t>
            </a:r>
            <a:r>
              <a:rPr lang="nl-NL" sz="2000" dirty="0">
                <a:latin typeface="Calibri" panose="020F0502020204030204" pitchFamily="34" charset="0"/>
                <a:ea typeface="Calibri" panose="020F0502020204030204" pitchFamily="34" charset="0"/>
                <a:cs typeface="Times New Roman" panose="02020603050405020304" pitchFamily="18" charset="0"/>
              </a:rPr>
              <a:t> het Europees Hof van Justitie het laatste woord.</a:t>
            </a:r>
          </a:p>
          <a:p>
            <a:pPr marL="0" indent="0">
              <a:buNone/>
            </a:pPr>
            <a:endParaRPr lang="nl-NL"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246547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Een chauffeur in dienst van een  Nederlands bedrijf vervoert een vooraf samengestelde groep passagiers </a:t>
            </a:r>
            <a:r>
              <a:rPr lang="nl-NL" dirty="0">
                <a:latin typeface="Calibri" panose="020F0502020204030204" pitchFamily="34" charset="0"/>
                <a:ea typeface="Calibri" panose="020F0502020204030204" pitchFamily="34" charset="0"/>
                <a:cs typeface="Times New Roman" panose="02020603050405020304" pitchFamily="18" charset="0"/>
              </a:rPr>
              <a:t>vanuit NL </a:t>
            </a:r>
            <a:r>
              <a:rPr lang="nl-NL" dirty="0">
                <a:effectLst/>
                <a:latin typeface="Calibri" panose="020F0502020204030204" pitchFamily="34" charset="0"/>
                <a:ea typeface="Calibri" panose="020F0502020204030204" pitchFamily="34" charset="0"/>
                <a:cs typeface="Times New Roman" panose="02020603050405020304" pitchFamily="18" charset="0"/>
              </a:rPr>
              <a:t>naar een skigebied in Oostenrijk. </a:t>
            </a:r>
          </a:p>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Op de terugweg brengt dezelfde chauffeur nog een vooraf samengestelde groep passagiers vanuit hetzelfde skigebied in Oostenrijk terug naar Nederland. </a:t>
            </a:r>
          </a:p>
          <a:p>
            <a:pPr marL="0" indent="0">
              <a:buNone/>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Is hier sprake van detachering?</a:t>
            </a:r>
          </a:p>
          <a:p>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51516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Geen detachering, want twee keer een bilaterale rit (heenweg reden 3a, terugweg reden 3b). Let wel: er dienen twee aparte reisbladen ingevuld te worden in dit geval.</a:t>
            </a:r>
          </a:p>
          <a:p>
            <a:pPr marL="0" indent="0">
              <a:buNone/>
            </a:pPr>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09911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2</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a:bodyPr>
          <a:lstStyle/>
          <a:p>
            <a:pPr marL="0" indent="0">
              <a:buNone/>
            </a:pPr>
            <a:r>
              <a:rPr lang="nl-NL" sz="3200" dirty="0">
                <a:effectLst/>
                <a:latin typeface="Calibri" panose="020F0502020204030204" pitchFamily="34" charset="0"/>
                <a:ea typeface="Calibri" panose="020F0502020204030204" pitchFamily="34" charset="0"/>
                <a:cs typeface="Times New Roman" panose="02020603050405020304" pitchFamily="18" charset="0"/>
              </a:rPr>
              <a:t>Een chauffeur in dienst van een  Nederlands bedrijf vervoert een vooraf samengestelde groep passagiers </a:t>
            </a:r>
            <a:r>
              <a:rPr lang="nl-NL" sz="3200" dirty="0">
                <a:latin typeface="Calibri" panose="020F0502020204030204" pitchFamily="34" charset="0"/>
                <a:ea typeface="Calibri" panose="020F0502020204030204" pitchFamily="34" charset="0"/>
                <a:cs typeface="Times New Roman" panose="02020603050405020304" pitchFamily="18" charset="0"/>
              </a:rPr>
              <a:t>vanuit NL </a:t>
            </a:r>
            <a:r>
              <a:rPr lang="nl-NL" sz="3200" dirty="0">
                <a:effectLst/>
                <a:latin typeface="Calibri" panose="020F0502020204030204" pitchFamily="34" charset="0"/>
                <a:ea typeface="Calibri" panose="020F0502020204030204" pitchFamily="34" charset="0"/>
                <a:cs typeface="Times New Roman" panose="02020603050405020304" pitchFamily="18" charset="0"/>
              </a:rPr>
              <a:t>naar een skigebied in Oostenrijk. De passagiers worden op meerdere plekken in Oostenrijk afgezet. </a:t>
            </a:r>
          </a:p>
          <a:p>
            <a:pPr marL="0" indent="0">
              <a:buNone/>
            </a:pPr>
            <a:endParaRPr lang="nl-NL" sz="3200" dirty="0">
              <a:latin typeface="Calibri" panose="020F0502020204030204" pitchFamily="34" charset="0"/>
              <a:cs typeface="Times New Roman" panose="02020603050405020304" pitchFamily="18" charset="0"/>
            </a:endParaRPr>
          </a:p>
          <a:p>
            <a:pPr marL="0" indent="0">
              <a:buNone/>
            </a:pPr>
            <a:r>
              <a:rPr lang="nl-NL" sz="3200" dirty="0">
                <a:effectLst/>
                <a:latin typeface="Calibri" panose="020F0502020204030204" pitchFamily="34" charset="0"/>
                <a:ea typeface="Calibri" panose="020F0502020204030204" pitchFamily="34" charset="0"/>
                <a:cs typeface="Times New Roman" panose="02020603050405020304" pitchFamily="18" charset="0"/>
              </a:rPr>
              <a:t>Is hier sprake van detachering?</a:t>
            </a:r>
          </a:p>
          <a:p>
            <a:pPr marL="0" indent="0">
              <a:buNone/>
            </a:pPr>
            <a:endParaRPr lang="nl-NL" sz="3200"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2646329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2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Geen detachering, het gaat om een bilaterale rit. Dat de chauffeur de passagiers op meerdere locaties afzet doet niet ter zake. </a:t>
            </a:r>
            <a:r>
              <a:rPr lang="nl-NL" b="1" dirty="0">
                <a:effectLst/>
                <a:latin typeface="Calibri" panose="020F0502020204030204" pitchFamily="34" charset="0"/>
                <a:ea typeface="Calibri" panose="020F0502020204030204" pitchFamily="34" charset="0"/>
                <a:cs typeface="Times New Roman" panose="02020603050405020304" pitchFamily="18" charset="0"/>
              </a:rPr>
              <a:t>Reden 3a</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0239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3</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a:bodyPr>
          <a:lstStyle/>
          <a:p>
            <a:pPr marL="0" indent="0">
              <a:buNone/>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l-NL" dirty="0">
                <a:effectLst/>
                <a:latin typeface="Calibri" panose="020F0502020204030204" pitchFamily="34" charset="0"/>
                <a:ea typeface="Calibri" panose="020F0502020204030204" pitchFamily="34" charset="0"/>
                <a:cs typeface="Times New Roman" panose="02020603050405020304" pitchFamily="18" charset="0"/>
              </a:rPr>
              <a:t>Een chauffeur in dienst van een  Nederlands bedrijf vervoert </a:t>
            </a:r>
            <a:r>
              <a:rPr lang="nl-NL" dirty="0">
                <a:latin typeface="Calibri" panose="020F0502020204030204" pitchFamily="34" charset="0"/>
                <a:ea typeface="Calibri" panose="020F0502020204030204" pitchFamily="34" charset="0"/>
                <a:cs typeface="Times New Roman" panose="02020603050405020304" pitchFamily="18" charset="0"/>
              </a:rPr>
              <a:t>vanuit NL </a:t>
            </a:r>
            <a:r>
              <a:rPr lang="nl-NL" dirty="0">
                <a:effectLst/>
                <a:latin typeface="Calibri" panose="020F0502020204030204" pitchFamily="34" charset="0"/>
                <a:ea typeface="Calibri" panose="020F0502020204030204" pitchFamily="34" charset="0"/>
                <a:cs typeface="Times New Roman" panose="02020603050405020304" pitchFamily="18" charset="0"/>
              </a:rPr>
              <a:t>een vooraf samengestelde groep passagiers naar skigebieden in Oostenrijk en Italië. Een deel van de passagiers wordt in Oostenrijk afgezet en ander deel in Italië. </a:t>
            </a:r>
          </a:p>
          <a:p>
            <a:pPr marL="0" indent="0">
              <a:buNone/>
            </a:pPr>
            <a:endParaRPr lang="nl-NL" dirty="0">
              <a:latin typeface="Calibri" panose="020F0502020204030204" pitchFamily="34" charset="0"/>
              <a:cs typeface="Times New Roman" panose="02020603050405020304" pitchFamily="18" charset="0"/>
            </a:endParaRPr>
          </a:p>
          <a:p>
            <a:pPr marL="0" indent="0" algn="ctr">
              <a:buNone/>
            </a:pPr>
            <a:r>
              <a:rPr lang="nl-NL" sz="8000" b="1" dirty="0">
                <a:latin typeface="Calibri" panose="020F0502020204030204" pitchFamily="34" charset="0"/>
                <a:cs typeface="Times New Roman" panose="02020603050405020304" pitchFamily="18" charset="0"/>
              </a:rPr>
              <a:t>?</a:t>
            </a:r>
            <a:endParaRPr lang="nl-NL" sz="8000" b="1" dirty="0"/>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307253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3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Geen detachering, het gaat om twee bilaterale ritten die met één bus uitgevoerd worden. Er is geen maximum aantal bilaterale ritten dat gecombineerd kan worden. Let wel: alle passagiers moeten in Nederland in de bus zijn gekomen. Reden 3a</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011234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4</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lnSpcReduction="10000"/>
          </a:bodyPr>
          <a:lstStyle/>
          <a:p>
            <a:pPr marL="0" indent="0">
              <a:buNone/>
            </a:pPr>
            <a:endParaRPr lang="nl-NL" dirty="0"/>
          </a:p>
          <a:p>
            <a:pPr marL="0" indent="0">
              <a:buNone/>
            </a:pPr>
            <a:r>
              <a:rPr lang="nl-NL" dirty="0"/>
              <a:t>Een chauffeur in dienst van een in NL gevestigde onderneming vervoert een vooraf samengestelde groep passagiers vanuit NL naar Italië (IT). In verschillende Italiaanse steden wordt de groep vervoerd voor lokale excursies, waarbij verschillende bezienswaardigheden in drie verschillende Italiaanse steden worden bezocht. De lokale excursies worden geregistreerd in het reisblad. Op de terugweg brengt de chauffeur dezelfde groep naar NL.</a:t>
            </a:r>
          </a:p>
          <a:p>
            <a:pPr marL="0" indent="0">
              <a:buNone/>
            </a:pPr>
            <a:endParaRPr lang="nl-NL" dirty="0"/>
          </a:p>
          <a:p>
            <a:pPr marL="0" indent="0" algn="ctr">
              <a:buNone/>
            </a:pPr>
            <a:r>
              <a:rPr lang="nl-NL" sz="6000" b="1"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302593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4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Geen </a:t>
            </a:r>
            <a:r>
              <a:rPr lang="nl-NL" dirty="0" err="1"/>
              <a:t>posting</a:t>
            </a:r>
            <a:r>
              <a:rPr lang="nl-NL" dirty="0"/>
              <a:t>, want er is sprake van bilaterale ritten waaraan excursies gekoppeld zijn. Belangrijk is dat de lokale excursies uitgevoerd moeten worden in het kader van internationaal ongeregeld vervoer, voor de groep die eerder naar Italië werd vervoerd door de vervoerder (dus geen nieuwe passagiers) en met hetzelfde voertuig of een ander voertuig van dezelfde vervoerder. Het reisblad is essentieel als bewijs. Reden 3c</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21792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5</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fontScale="92500" lnSpcReduction="10000"/>
          </a:bodyPr>
          <a:lstStyle/>
          <a:p>
            <a:pPr marL="0" indent="0">
              <a:buNone/>
            </a:pPr>
            <a:endParaRPr lang="nl-NL" dirty="0"/>
          </a:p>
          <a:p>
            <a:pPr marL="0" indent="0">
              <a:buNone/>
            </a:pPr>
            <a:endParaRPr lang="nl-NL" dirty="0"/>
          </a:p>
          <a:p>
            <a:pPr marL="0" indent="0">
              <a:buNone/>
            </a:pPr>
            <a:endParaRPr lang="nl-NL" dirty="0"/>
          </a:p>
          <a:p>
            <a:pPr marL="0" indent="0">
              <a:buNone/>
            </a:pPr>
            <a:r>
              <a:rPr lang="nl-NL" dirty="0"/>
              <a:t>Zelfde reis als de vorige casus (4), maar dan zonder terugreis. De reis eindigt in Italië.</a:t>
            </a:r>
          </a:p>
          <a:p>
            <a:pPr marL="0" indent="0">
              <a:buNone/>
            </a:pPr>
            <a:endParaRPr lang="nl-NL" dirty="0"/>
          </a:p>
          <a:p>
            <a:pPr marL="0" indent="0">
              <a:buNone/>
            </a:pPr>
            <a:endParaRPr lang="nl-NL" dirty="0"/>
          </a:p>
          <a:p>
            <a:pPr marL="0" indent="0" algn="ctr">
              <a:buNone/>
            </a:pPr>
            <a:r>
              <a:rPr lang="nl-NL" sz="10000" b="1"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798824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5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t>Geen </a:t>
            </a:r>
            <a:r>
              <a:rPr lang="nl-NL" dirty="0" err="1"/>
              <a:t>posting</a:t>
            </a:r>
            <a:r>
              <a:rPr lang="nl-NL" dirty="0"/>
              <a:t>, want er is sprake van een bilaterale reis. Reden 3c</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632712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6</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lnSpcReduction="10000"/>
          </a:bodyPr>
          <a:lstStyle/>
          <a:p>
            <a:pPr marL="0" indent="0">
              <a:buNone/>
            </a:pPr>
            <a:endParaRPr lang="nl-NL" dirty="0"/>
          </a:p>
          <a:p>
            <a:pPr marL="0" indent="0">
              <a:buNone/>
            </a:pPr>
            <a:endParaRPr lang="nl-NL" dirty="0"/>
          </a:p>
          <a:p>
            <a:pPr marL="0" indent="0">
              <a:buNone/>
            </a:pPr>
            <a:endParaRPr lang="nl-NL" dirty="0"/>
          </a:p>
          <a:p>
            <a:pPr marL="0" indent="0">
              <a:buNone/>
            </a:pPr>
            <a:r>
              <a:rPr lang="nl-NL" dirty="0"/>
              <a:t>Een chauffeur die in dienst is van een in Nederland gevestigde onderneming, maakt een rondreis voor een vaste vooraf samengestelde groep door verschillende EU-lidstaten, inclusief lokale excursies in die lidstaten. De reis begint en eindigt in Nederland.</a:t>
            </a:r>
          </a:p>
          <a:p>
            <a:pPr marL="0" indent="0">
              <a:buNone/>
            </a:pPr>
            <a:endParaRPr lang="nl-NL" dirty="0"/>
          </a:p>
          <a:p>
            <a:pPr marL="0" indent="0" algn="ctr">
              <a:buNone/>
            </a:pPr>
            <a:r>
              <a:rPr lang="nl-NL" sz="4800" b="1"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03413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6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lnSpcReduction="10000"/>
          </a:bodyPr>
          <a:lstStyle/>
          <a:p>
            <a:pPr marL="0" indent="0">
              <a:buNone/>
            </a:pPr>
            <a:endParaRPr lang="nl-NL" dirty="0"/>
          </a:p>
          <a:p>
            <a:pPr marL="0" indent="0">
              <a:buNone/>
            </a:pPr>
            <a:endParaRPr lang="nl-NL" dirty="0"/>
          </a:p>
          <a:p>
            <a:pPr marL="0" indent="0">
              <a:buNone/>
            </a:pPr>
            <a:r>
              <a:rPr lang="nl-NL" dirty="0"/>
              <a:t>Geen </a:t>
            </a:r>
            <a:r>
              <a:rPr lang="nl-NL" dirty="0" err="1"/>
              <a:t>posting</a:t>
            </a:r>
            <a:r>
              <a:rPr lang="nl-NL" dirty="0"/>
              <a:t>, het betreft een rondrit met gesloten deuren (Reden 3c). Formeel gezien heeft de chauffeur de passagiers in Nederland (lidstaat van vestiging) opgepikt en afgezet. De ritten in de andere landen worden gezien als lokale excursies. Let wel: de groep dient altijd dezelfde vooraf samengestelde groep te zijn. Het reisblad is wederom essentieel bewijs. </a:t>
            </a:r>
          </a:p>
          <a:p>
            <a:pPr marL="0" indent="0">
              <a:buNone/>
            </a:pPr>
            <a:endParaRPr lang="nl-NL" dirty="0"/>
          </a:p>
          <a:p>
            <a:pPr marL="0" indent="0">
              <a:buNone/>
            </a:pPr>
            <a:r>
              <a:rPr lang="nl-NL" dirty="0"/>
              <a:t>Rondreis met gesloten deuren</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73589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7	</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r>
              <a:rPr lang="nl-NL" dirty="0"/>
              <a:t>Een chauffeur in dienst van een in Nederland gevestigde onderneming voert een rondreis uit voor een vooraf samengestelde groep toeristen door verschillende EU-lidstaten, beginnend en eindigend in Wenen, Oostenrijk (AT). Hij rijdt leeg van Utrecht (RO) naar Wenen (AT) en terug van Wenen (AT) naar Utrecht (RO).</a:t>
            </a:r>
          </a:p>
          <a:p>
            <a:pPr marL="0" indent="0">
              <a:buNone/>
            </a:pPr>
            <a:endParaRPr lang="nl-NL" dirty="0"/>
          </a:p>
          <a:p>
            <a:pPr marL="0" indent="0" algn="ctr">
              <a:buNone/>
            </a:pPr>
            <a:r>
              <a:rPr lang="nl-NL" sz="9000" b="1"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981265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7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r>
              <a:rPr lang="nl-NL" dirty="0"/>
              <a:t>Er is sprake van detachering: de dienst begint en eindigt in Oostenrijk terwijl het bedrijf daar niet gevestigd is. Er is dus sprake van cabotage (reden 2)</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792134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8</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lnSpcReduction="10000"/>
          </a:bodyPr>
          <a:lstStyle/>
          <a:p>
            <a:pPr marL="0" indent="0">
              <a:buNone/>
            </a:pPr>
            <a:r>
              <a:rPr lang="nl-NL" dirty="0"/>
              <a:t>Een chauffeur in dienst van een in Nederland (NL) gevestigde onderneming maakt met een vooraf samengestelde groep een </a:t>
            </a:r>
            <a:r>
              <a:rPr lang="nl-NL" dirty="0" err="1"/>
              <a:t>fly</a:t>
            </a:r>
            <a:r>
              <a:rPr lang="nl-NL" dirty="0"/>
              <a:t>-</a:t>
            </a:r>
            <a:r>
              <a:rPr lang="nl-NL" dirty="0" err="1"/>
              <a:t>and</a:t>
            </a:r>
            <a:r>
              <a:rPr lang="nl-NL" dirty="0"/>
              <a:t>-drive rondrit. De groep vliegt van Eindhoven naar Barcelona, maakt daar 10-daagse rondreis met een NL-geregistreerde touringcar en een chauffeur in dienst van het NL bedrijf. Aan het einde van de 10-daagse vliegen de chauffeur en de groep terug van Madrid (ES) naar Eindhoven.</a:t>
            </a:r>
          </a:p>
          <a:p>
            <a:pPr marL="0" indent="0">
              <a:buNone/>
            </a:pPr>
            <a:endParaRPr lang="nl-NL" dirty="0"/>
          </a:p>
          <a:p>
            <a:pPr marL="0" indent="0" algn="ctr">
              <a:buNone/>
            </a:pPr>
            <a:r>
              <a:rPr lang="nl-NL" sz="9000" b="1"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747150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8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t>Detachering, er is sprake van cabotage. Reden 2.</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127736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9</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Een chauffeur van een Nederlands bedrijf rijdt een rechtstreekse lijndienst naar Parijs. Passagiers gaan enkel in Groningen de bus in en komen er pas in Parijs weer uit. In de tussenliggende landen stapt er niemand in. Op de terugweg stappen er andere passagiers in Parijs in en deze stappen pas weer in Groningen uit. Er zijn wederom geen tussenstops.</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4224240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9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r>
              <a:rPr lang="nl-NL" dirty="0"/>
              <a:t>Geen posting. Er is tweemaal sprake van een bilaterale reis (dus geen </a:t>
            </a:r>
            <a:r>
              <a:rPr lang="nl-NL" dirty="0" err="1"/>
              <a:t>posting</a:t>
            </a:r>
            <a:r>
              <a:rPr lang="nl-NL" dirty="0"/>
              <a:t>). De landen waar doorheen gereden wordt zijn transitolanden. Reden 3a en reden 5</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371373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10</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Een chauffeur van een Nederlands bedrijf pikt in Nijmegen 40 passagiers op voor een lijndienst naar Metz (FR) met </a:t>
            </a:r>
            <a:r>
              <a:rPr lang="nl-NL" dirty="0" err="1"/>
              <a:t>stops</a:t>
            </a:r>
            <a:r>
              <a:rPr lang="nl-NL" dirty="0"/>
              <a:t> in Mönchengladbach en Luxemburg (L). In Duitsland en Luxemburg mogen er alleen passagiers uitstappen. Er stappen tien mensen uit in Duitsland, tien in Luxemburg en de resterende twintig in Frankrijk.</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380911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10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t>Geen </a:t>
            </a:r>
            <a:r>
              <a:rPr lang="nl-NL" dirty="0" err="1"/>
              <a:t>posting</a:t>
            </a:r>
            <a:r>
              <a:rPr lang="nl-NL" dirty="0"/>
              <a:t>:  er is sprake van drie bilaterale ritten ineen: Nederland-Duitsland, Nederland-Luxemburg en Nederland-Frankrijk. Reden 3a</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384088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11</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Een chauffeur van een Nederlands bedrijf rijdt van Utrecht naar Madrid, via België, Duitsland, Luxemburg en Frankrijk. Onderweg kunnen passagiers in elk land op- en uitstappen en tussen twee punten binnen een land reizen.</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884481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11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normAutofit/>
          </a:bodyPr>
          <a:lstStyle/>
          <a:p>
            <a:pPr marL="0" indent="0">
              <a:buNone/>
            </a:pPr>
            <a:endParaRPr lang="nl-NL" dirty="0"/>
          </a:p>
          <a:p>
            <a:pPr marL="0" indent="0">
              <a:buNone/>
            </a:pPr>
            <a:r>
              <a:rPr lang="nl-NL" dirty="0"/>
              <a:t>Er is een paar keer sprake van </a:t>
            </a:r>
            <a:r>
              <a:rPr lang="nl-NL" dirty="0" err="1"/>
              <a:t>posting</a:t>
            </a:r>
            <a:r>
              <a:rPr lang="nl-NL" dirty="0"/>
              <a:t>, namelijk in Luxemburg, Duitsland en Frankrijk en Spanje. De rit naar België is geen </a:t>
            </a:r>
            <a:r>
              <a:rPr lang="nl-NL" dirty="0" err="1"/>
              <a:t>posting</a:t>
            </a:r>
            <a:r>
              <a:rPr lang="nl-NL" dirty="0"/>
              <a:t>, want er is sprake van een aanvullende activiteit op de bilaterale dienst Nederland-Spanje (reden 4, dit geldt alleen voor de eerste aanvullende activiteit). Bij de overige landen kan niet meer van de vrijstelling van de aanvullende activiteit gebruik worden gemaakt. Er is daar sprake van cabotage (reden 2) en dus sprake van posting.</a:t>
            </a:r>
          </a:p>
          <a:p>
            <a:pPr marL="0" indent="0">
              <a:buNone/>
            </a:pPr>
            <a:endParaRPr lang="nl-NL" dirty="0"/>
          </a:p>
          <a:p>
            <a:pPr marL="0" indent="0">
              <a:buNone/>
            </a:pPr>
            <a:r>
              <a:rPr lang="nl-NL" dirty="0"/>
              <a:t>Advies: alles </a:t>
            </a:r>
            <a:r>
              <a:rPr lang="nl-NL" dirty="0" err="1"/>
              <a:t>aamelden</a:t>
            </a:r>
            <a:r>
              <a:rPr lang="nl-NL" dirty="0"/>
              <a: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538593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12</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Een chauffeur in dienst van een in Nederland gevestigde onderneming voert een vervoersdienst uit op een lijndienst Nederland-Duitsland-Denemarken. De lijndienst begint in Groningen. Er is vervolgens één tussenstop in Hannover, Duitsland (DE) waar passagiers kunnen uit- en instappen. In Kopenhagen (DK) zet de chauffeur alle passagiers af.</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1951238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12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Er is geen sprake van posting. Er is namelijk sprake van beperkte aanvullende activiteiten in de vorm van het op één enkele plek oppikken en/of afzetten van passagiers in de lidstaten of derde landen die de bestuurder doorkruist uitgevoerd in het kader van bilaterale operaties (reden 4)</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257153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13</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Een chauffeur in dienst van een bedrijf gevestigd in Nederland (NL) rijdt een lijndienst: Nederland-Duitsland (Groningen – Osnabrück – Hannover - Berlijnse busstation). De meeste passagiers stappen in Groningen op de bus en worden afgezet op een van de locaties in DE. Passagiers kunnen echter ook reizen tussen haltes in Duitsland.</a:t>
            </a:r>
          </a:p>
          <a:p>
            <a:pPr marL="0" indent="0">
              <a:buNone/>
            </a:pPr>
            <a:endParaRPr lang="nl-NL" dirty="0"/>
          </a:p>
          <a:p>
            <a:pPr marL="0" indent="0">
              <a:buNone/>
            </a:pPr>
            <a:r>
              <a:rPr lang="nl-NL" i="1" dirty="0"/>
              <a:t>Zeer gebruikelijk bij internationale lijndienst</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564476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6257-06EB-8561-D4C2-A01CD773208B}"/>
              </a:ext>
            </a:extLst>
          </p:cNvPr>
          <p:cNvSpPr>
            <a:spLocks noGrp="1"/>
          </p:cNvSpPr>
          <p:nvPr>
            <p:ph type="title"/>
          </p:nvPr>
        </p:nvSpPr>
        <p:spPr/>
        <p:txBody>
          <a:bodyPr/>
          <a:lstStyle/>
          <a:p>
            <a:r>
              <a:rPr lang="nl-NL" b="1" dirty="0"/>
              <a:t>Casus 13 (vervolg)</a:t>
            </a:r>
          </a:p>
        </p:txBody>
      </p:sp>
      <p:sp>
        <p:nvSpPr>
          <p:cNvPr id="3" name="Tijdelijke aanduiding voor inhoud 2">
            <a:extLst>
              <a:ext uri="{FF2B5EF4-FFF2-40B4-BE49-F238E27FC236}">
                <a16:creationId xmlns:a16="http://schemas.microsoft.com/office/drawing/2014/main" id="{6174DEB1-8300-4A02-88A2-1416CBE2EA5E}"/>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Zowel </a:t>
            </a:r>
            <a:r>
              <a:rPr lang="nl-NL" dirty="0" err="1"/>
              <a:t>posting</a:t>
            </a:r>
            <a:r>
              <a:rPr lang="nl-NL" dirty="0"/>
              <a:t> als geen posting. De cabotage in Duitsland valt onder </a:t>
            </a:r>
            <a:r>
              <a:rPr lang="nl-NL" dirty="0" err="1"/>
              <a:t>posting</a:t>
            </a:r>
            <a:r>
              <a:rPr lang="nl-NL" dirty="0"/>
              <a:t> (reden 2). De dienst tussen Nederland en Duitsland is een bilaterale dienst en uitgezonderd (reden 3). De </a:t>
            </a:r>
            <a:r>
              <a:rPr lang="nl-NL" dirty="0" err="1"/>
              <a:t>posting</a:t>
            </a:r>
            <a:r>
              <a:rPr lang="nl-NL" dirty="0"/>
              <a:t> begint zodra de mogelijkheid bestaat dat er passagiers gebruik maken van het binnenlandse traject (de eerste stop in Duitsland)</a:t>
            </a:r>
          </a:p>
        </p:txBody>
      </p:sp>
      <p:pic>
        <p:nvPicPr>
          <p:cNvPr id="6" name="Afbeelding 5">
            <a:extLst>
              <a:ext uri="{FF2B5EF4-FFF2-40B4-BE49-F238E27FC236}">
                <a16:creationId xmlns:a16="http://schemas.microsoft.com/office/drawing/2014/main" id="{71754859-40D6-5B1A-7B1E-F461AB127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014" y="100719"/>
            <a:ext cx="943213" cy="1070863"/>
          </a:xfrm>
          <a:prstGeom prst="rect">
            <a:avLst/>
          </a:prstGeom>
        </p:spPr>
      </p:pic>
    </p:spTree>
    <p:extLst>
      <p:ext uri="{BB962C8B-B14F-4D97-AF65-F5344CB8AC3E}">
        <p14:creationId xmlns:p14="http://schemas.microsoft.com/office/powerpoint/2010/main" val="3981089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35309" y="-166955"/>
            <a:ext cx="3671401" cy="7185076"/>
          </a:xfrm>
          <a:prstGeom prst="rect">
            <a:avLst/>
          </a:prstGeom>
          <a:solidFill>
            <a:srgbClr val="214493">
              <a:alpha val="32941"/>
            </a:srgbClr>
          </a:solidFill>
        </p:spPr>
      </p:sp>
      <p:pic>
        <p:nvPicPr>
          <p:cNvPr id="3" name="Picture 3"/>
          <p:cNvPicPr>
            <a:picLocks noChangeAspect="1"/>
          </p:cNvPicPr>
          <p:nvPr/>
        </p:nvPicPr>
        <p:blipFill>
          <a:blip r:embed="rId2"/>
          <a:srcRect l="1099" r="1099"/>
          <a:stretch>
            <a:fillRect/>
          </a:stretch>
        </p:blipFill>
        <p:spPr>
          <a:xfrm>
            <a:off x="1874337" y="1242427"/>
            <a:ext cx="3123509" cy="4366312"/>
          </a:xfrm>
          <a:prstGeom prst="rect">
            <a:avLst/>
          </a:prstGeom>
        </p:spPr>
      </p:pic>
      <p:grpSp>
        <p:nvGrpSpPr>
          <p:cNvPr id="4" name="Group 4"/>
          <p:cNvGrpSpPr/>
          <p:nvPr/>
        </p:nvGrpSpPr>
        <p:grpSpPr>
          <a:xfrm>
            <a:off x="5239593" y="1935470"/>
            <a:ext cx="7613421" cy="1732577"/>
            <a:chOff x="0" y="9525"/>
            <a:chExt cx="15226843" cy="3465155"/>
          </a:xfrm>
        </p:grpSpPr>
        <p:sp>
          <p:nvSpPr>
            <p:cNvPr id="5" name="AutoShape 5"/>
            <p:cNvSpPr/>
            <p:nvPr/>
          </p:nvSpPr>
          <p:spPr>
            <a:xfrm>
              <a:off x="0" y="2113410"/>
              <a:ext cx="15226843" cy="1361270"/>
            </a:xfrm>
            <a:prstGeom prst="rect">
              <a:avLst/>
            </a:prstGeom>
            <a:solidFill>
              <a:srgbClr val="214493"/>
            </a:solidFill>
          </p:spPr>
        </p:sp>
        <p:sp>
          <p:nvSpPr>
            <p:cNvPr id="6" name="TextBox 6"/>
            <p:cNvSpPr txBox="1"/>
            <p:nvPr/>
          </p:nvSpPr>
          <p:spPr>
            <a:xfrm>
              <a:off x="0" y="9525"/>
              <a:ext cx="12396493" cy="1204306"/>
            </a:xfrm>
            <a:prstGeom prst="rect">
              <a:avLst/>
            </a:prstGeom>
          </p:spPr>
          <p:txBody>
            <a:bodyPr lIns="0" tIns="0" rIns="0" bIns="0" rtlCol="0" anchor="t">
              <a:spAutoFit/>
            </a:bodyPr>
            <a:lstStyle/>
            <a:p>
              <a:pPr defTabSz="609630">
                <a:lnSpc>
                  <a:spcPts val="4988"/>
                </a:lnSpc>
              </a:pPr>
              <a:r>
                <a:rPr lang="en-US" sz="4156" spc="125">
                  <a:solidFill>
                    <a:srgbClr val="214493"/>
                  </a:solidFill>
                  <a:latin typeface="Oswald"/>
                </a:rPr>
                <a:t>TRANSPORT IN NOOD</a:t>
              </a:r>
            </a:p>
          </p:txBody>
        </p:sp>
        <p:sp>
          <p:nvSpPr>
            <p:cNvPr id="7" name="TextBox 7"/>
            <p:cNvSpPr txBox="1"/>
            <p:nvPr/>
          </p:nvSpPr>
          <p:spPr>
            <a:xfrm>
              <a:off x="532240" y="2515190"/>
              <a:ext cx="9690731" cy="487056"/>
            </a:xfrm>
            <a:prstGeom prst="rect">
              <a:avLst/>
            </a:prstGeom>
          </p:spPr>
          <p:txBody>
            <a:bodyPr lIns="0" tIns="0" rIns="0" bIns="0" rtlCol="0" anchor="t">
              <a:spAutoFit/>
            </a:bodyPr>
            <a:lstStyle/>
            <a:p>
              <a:pPr defTabSz="609630">
                <a:lnSpc>
                  <a:spcPts val="2145"/>
                </a:lnSpc>
              </a:pPr>
              <a:r>
                <a:rPr lang="en-US" sz="1430" spc="57">
                  <a:solidFill>
                    <a:srgbClr val="FFFFFF"/>
                  </a:solidFill>
                  <a:latin typeface="Lato Italics"/>
                </a:rPr>
                <a:t>Woensdag 25 januari</a:t>
              </a:r>
            </a:p>
          </p:txBody>
        </p:sp>
      </p:grpSp>
      <p:pic>
        <p:nvPicPr>
          <p:cNvPr id="8" name="Picture 8"/>
          <p:cNvPicPr>
            <a:picLocks noChangeAspect="1"/>
          </p:cNvPicPr>
          <p:nvPr/>
        </p:nvPicPr>
        <p:blipFill>
          <a:blip r:embed="rId3"/>
          <a:srcRect/>
          <a:stretch>
            <a:fillRect/>
          </a:stretch>
        </p:blipFill>
        <p:spPr>
          <a:xfrm>
            <a:off x="6312930" y="3905782"/>
            <a:ext cx="4236668" cy="264791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493" y="192281"/>
            <a:ext cx="5469959" cy="1558007"/>
            <a:chOff x="0" y="0"/>
            <a:chExt cx="10939917" cy="3116015"/>
          </a:xfrm>
        </p:grpSpPr>
        <p:sp>
          <p:nvSpPr>
            <p:cNvPr id="3" name="AutoShape 3"/>
            <p:cNvSpPr/>
            <p:nvPr/>
          </p:nvSpPr>
          <p:spPr>
            <a:xfrm rot="-10800000">
              <a:off x="0" y="0"/>
              <a:ext cx="10939917" cy="1974079"/>
            </a:xfrm>
            <a:prstGeom prst="rect">
              <a:avLst/>
            </a:prstGeom>
            <a:solidFill>
              <a:srgbClr val="214493">
                <a:alpha val="17647"/>
              </a:srgbClr>
            </a:solidFill>
          </p:spPr>
        </p:sp>
        <p:sp>
          <p:nvSpPr>
            <p:cNvPr id="4" name="TextBox 4"/>
            <p:cNvSpPr txBox="1"/>
            <p:nvPr/>
          </p:nvSpPr>
          <p:spPr>
            <a:xfrm>
              <a:off x="462664" y="281776"/>
              <a:ext cx="10477249" cy="2834239"/>
            </a:xfrm>
            <a:prstGeom prst="rect">
              <a:avLst/>
            </a:prstGeom>
          </p:spPr>
          <p:txBody>
            <a:bodyPr lIns="0" tIns="0" rIns="0" bIns="0" rtlCol="0" anchor="t">
              <a:spAutoFit/>
            </a:bodyPr>
            <a:lstStyle/>
            <a:p>
              <a:pPr algn="ctr" defTabSz="609630">
                <a:lnSpc>
                  <a:spcPts val="5668"/>
                </a:lnSpc>
              </a:pPr>
              <a:r>
                <a:rPr lang="en-US" sz="4724" spc="189">
                  <a:solidFill>
                    <a:srgbClr val="214493"/>
                  </a:solidFill>
                  <a:latin typeface="Oswald"/>
                </a:rPr>
                <a:t>HET IMI-PORTAAL</a:t>
              </a:r>
            </a:p>
          </p:txBody>
        </p:sp>
      </p:grpSp>
      <p:sp>
        <p:nvSpPr>
          <p:cNvPr id="5" name="AutoShape 5"/>
          <p:cNvSpPr/>
          <p:nvPr/>
        </p:nvSpPr>
        <p:spPr>
          <a:xfrm>
            <a:off x="685800" y="1253246"/>
            <a:ext cx="4634666" cy="3326537"/>
          </a:xfrm>
          <a:prstGeom prst="rect">
            <a:avLst/>
          </a:prstGeom>
          <a:solidFill>
            <a:srgbClr val="214493">
              <a:alpha val="6667"/>
            </a:srgbClr>
          </a:solidFill>
        </p:spPr>
      </p:sp>
      <p:pic>
        <p:nvPicPr>
          <p:cNvPr id="6" name="Picture 6"/>
          <p:cNvPicPr>
            <a:picLocks noChangeAspect="1"/>
          </p:cNvPicPr>
          <p:nvPr/>
        </p:nvPicPr>
        <p:blipFill>
          <a:blip r:embed="rId2"/>
          <a:srcRect/>
          <a:stretch>
            <a:fillRect/>
          </a:stretch>
        </p:blipFill>
        <p:spPr>
          <a:xfrm>
            <a:off x="874468" y="1477562"/>
            <a:ext cx="4273927" cy="2851088"/>
          </a:xfrm>
          <a:prstGeom prst="rect">
            <a:avLst/>
          </a:prstGeom>
        </p:spPr>
      </p:pic>
      <p:sp>
        <p:nvSpPr>
          <p:cNvPr id="7" name="AutoShape 7"/>
          <p:cNvSpPr/>
          <p:nvPr/>
        </p:nvSpPr>
        <p:spPr>
          <a:xfrm>
            <a:off x="7560573" y="1253245"/>
            <a:ext cx="3172491" cy="3252612"/>
          </a:xfrm>
          <a:prstGeom prst="rect">
            <a:avLst/>
          </a:prstGeom>
          <a:solidFill>
            <a:srgbClr val="214493">
              <a:alpha val="6667"/>
            </a:srgbClr>
          </a:solidFill>
        </p:spPr>
      </p:sp>
      <p:pic>
        <p:nvPicPr>
          <p:cNvPr id="8" name="Picture 8"/>
          <p:cNvPicPr>
            <a:picLocks noChangeAspect="1"/>
          </p:cNvPicPr>
          <p:nvPr/>
        </p:nvPicPr>
        <p:blipFill>
          <a:blip r:embed="rId3"/>
          <a:srcRect/>
          <a:stretch>
            <a:fillRect/>
          </a:stretch>
        </p:blipFill>
        <p:spPr>
          <a:xfrm>
            <a:off x="7789592" y="1477562"/>
            <a:ext cx="2741576" cy="2851088"/>
          </a:xfrm>
          <a:prstGeom prst="rect">
            <a:avLst/>
          </a:prstGeom>
        </p:spPr>
      </p:pic>
      <p:sp>
        <p:nvSpPr>
          <p:cNvPr id="9" name="AutoShape 9"/>
          <p:cNvSpPr/>
          <p:nvPr/>
        </p:nvSpPr>
        <p:spPr>
          <a:xfrm>
            <a:off x="768124" y="4977267"/>
            <a:ext cx="4181863" cy="911590"/>
          </a:xfrm>
          <a:prstGeom prst="rect">
            <a:avLst/>
          </a:prstGeom>
          <a:solidFill>
            <a:srgbClr val="214493">
              <a:alpha val="6667"/>
            </a:srgbClr>
          </a:solidFill>
        </p:spPr>
      </p:sp>
      <p:pic>
        <p:nvPicPr>
          <p:cNvPr id="10" name="Picture 10"/>
          <p:cNvPicPr>
            <a:picLocks noChangeAspect="1"/>
          </p:cNvPicPr>
          <p:nvPr/>
        </p:nvPicPr>
        <p:blipFill>
          <a:blip r:embed="rId4"/>
          <a:srcRect t="11807" r="4723"/>
          <a:stretch>
            <a:fillRect/>
          </a:stretch>
        </p:blipFill>
        <p:spPr>
          <a:xfrm>
            <a:off x="874468" y="5083778"/>
            <a:ext cx="3984529" cy="729969"/>
          </a:xfrm>
          <a:prstGeom prst="rect">
            <a:avLst/>
          </a:prstGeom>
        </p:spPr>
      </p:pic>
      <p:sp>
        <p:nvSpPr>
          <p:cNvPr id="11" name="AutoShape 11"/>
          <p:cNvSpPr/>
          <p:nvPr/>
        </p:nvSpPr>
        <p:spPr>
          <a:xfrm>
            <a:off x="5736135" y="4579783"/>
            <a:ext cx="5464804" cy="1950544"/>
          </a:xfrm>
          <a:prstGeom prst="rect">
            <a:avLst/>
          </a:prstGeom>
          <a:solidFill>
            <a:srgbClr val="214493">
              <a:alpha val="6667"/>
            </a:srgbClr>
          </a:solidFill>
        </p:spPr>
      </p:sp>
      <p:pic>
        <p:nvPicPr>
          <p:cNvPr id="12" name="Picture 12"/>
          <p:cNvPicPr>
            <a:picLocks noChangeAspect="1"/>
          </p:cNvPicPr>
          <p:nvPr/>
        </p:nvPicPr>
        <p:blipFill>
          <a:blip r:embed="rId5"/>
          <a:srcRect/>
          <a:stretch>
            <a:fillRect/>
          </a:stretch>
        </p:blipFill>
        <p:spPr>
          <a:xfrm>
            <a:off x="5848270" y="4674117"/>
            <a:ext cx="5224803" cy="1737957"/>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13850" y="1394866"/>
            <a:ext cx="471950" cy="471950"/>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39024" y="5071146"/>
            <a:ext cx="471950" cy="471950"/>
          </a:xfrm>
          <a:prstGeom prst="rect">
            <a:avLst/>
          </a:prstGeom>
        </p:spPr>
      </p:pic>
      <p:pic>
        <p:nvPicPr>
          <p:cNvPr id="15" name="Picture 15"/>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320466" y="5071146"/>
            <a:ext cx="471950" cy="471950"/>
          </a:xfrm>
          <a:prstGeom prst="rect">
            <a:avLst/>
          </a:prstGeom>
        </p:spPr>
      </p:pic>
      <p:pic>
        <p:nvPicPr>
          <p:cNvPr id="16" name="Picture 16"/>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088623" y="1394866"/>
            <a:ext cx="471950" cy="4719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2563490" y="203682"/>
            <a:ext cx="7786734" cy="1873813"/>
          </a:xfrm>
          <a:prstGeom prst="rect">
            <a:avLst/>
          </a:prstGeom>
        </p:spPr>
      </p:pic>
      <p:pic>
        <p:nvPicPr>
          <p:cNvPr id="3" name="Picture 3"/>
          <p:cNvPicPr>
            <a:picLocks noChangeAspect="1"/>
          </p:cNvPicPr>
          <p:nvPr/>
        </p:nvPicPr>
        <p:blipFill>
          <a:blip r:embed="rId3"/>
          <a:srcRect/>
          <a:stretch>
            <a:fillRect/>
          </a:stretch>
        </p:blipFill>
        <p:spPr>
          <a:xfrm>
            <a:off x="2563489" y="2043104"/>
            <a:ext cx="7695212" cy="1348753"/>
          </a:xfrm>
          <a:prstGeom prst="rect">
            <a:avLst/>
          </a:prstGeom>
        </p:spPr>
      </p:pic>
      <p:pic>
        <p:nvPicPr>
          <p:cNvPr id="4" name="Picture 4"/>
          <p:cNvPicPr>
            <a:picLocks noChangeAspect="1"/>
          </p:cNvPicPr>
          <p:nvPr/>
        </p:nvPicPr>
        <p:blipFill>
          <a:blip r:embed="rId4"/>
          <a:srcRect/>
          <a:stretch>
            <a:fillRect/>
          </a:stretch>
        </p:blipFill>
        <p:spPr>
          <a:xfrm>
            <a:off x="2486189" y="3439007"/>
            <a:ext cx="7569289" cy="1743488"/>
          </a:xfrm>
          <a:prstGeom prst="rect">
            <a:avLst/>
          </a:prstGeom>
        </p:spPr>
      </p:pic>
      <p:pic>
        <p:nvPicPr>
          <p:cNvPr id="5" name="Picture 5"/>
          <p:cNvPicPr>
            <a:picLocks noChangeAspect="1"/>
          </p:cNvPicPr>
          <p:nvPr/>
        </p:nvPicPr>
        <p:blipFill>
          <a:blip r:embed="rId5"/>
          <a:srcRect/>
          <a:stretch>
            <a:fillRect/>
          </a:stretch>
        </p:blipFill>
        <p:spPr>
          <a:xfrm>
            <a:off x="2294263" y="5199164"/>
            <a:ext cx="7761214" cy="1432755"/>
          </a:xfrm>
          <a:prstGeom prst="rect">
            <a:avLst/>
          </a:prstGeom>
        </p:spPr>
      </p:pic>
      <p:sp>
        <p:nvSpPr>
          <p:cNvPr id="6" name="AutoShape 6"/>
          <p:cNvSpPr/>
          <p:nvPr/>
        </p:nvSpPr>
        <p:spPr>
          <a:xfrm rot="-5400000">
            <a:off x="-2415493" y="2860615"/>
            <a:ext cx="7207545" cy="1353801"/>
          </a:xfrm>
          <a:prstGeom prst="rect">
            <a:avLst/>
          </a:prstGeom>
          <a:solidFill>
            <a:srgbClr val="214493">
              <a:alpha val="49804"/>
            </a:srgbClr>
          </a:solidFill>
        </p:spPr>
      </p:sp>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75578" y="428348"/>
            <a:ext cx="625405" cy="6254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400000">
            <a:off x="6007428" y="2813448"/>
            <a:ext cx="7207545" cy="1353801"/>
          </a:xfrm>
          <a:prstGeom prst="rect">
            <a:avLst/>
          </a:prstGeom>
          <a:solidFill>
            <a:srgbClr val="214493">
              <a:alpha val="49804"/>
            </a:srgbClr>
          </a:solidFill>
        </p:spPr>
      </p:sp>
      <p:grpSp>
        <p:nvGrpSpPr>
          <p:cNvPr id="3" name="Group 3"/>
          <p:cNvGrpSpPr/>
          <p:nvPr/>
        </p:nvGrpSpPr>
        <p:grpSpPr>
          <a:xfrm>
            <a:off x="799001" y="1536248"/>
            <a:ext cx="10426766" cy="4779279"/>
            <a:chOff x="0" y="0"/>
            <a:chExt cx="20853532" cy="9558559"/>
          </a:xfrm>
        </p:grpSpPr>
        <p:sp>
          <p:nvSpPr>
            <p:cNvPr id="4" name="AutoShape 4"/>
            <p:cNvSpPr/>
            <p:nvPr/>
          </p:nvSpPr>
          <p:spPr>
            <a:xfrm>
              <a:off x="0" y="0"/>
              <a:ext cx="20853532" cy="9558559"/>
            </a:xfrm>
            <a:prstGeom prst="rect">
              <a:avLst/>
            </a:prstGeom>
            <a:solidFill>
              <a:srgbClr val="214493">
                <a:alpha val="14902"/>
              </a:srgbClr>
            </a:solidFill>
          </p:spPr>
        </p:sp>
        <p:pic>
          <p:nvPicPr>
            <p:cNvPr id="5" name="Picture 5"/>
            <p:cNvPicPr>
              <a:picLocks noChangeAspect="1"/>
            </p:cNvPicPr>
            <p:nvPr/>
          </p:nvPicPr>
          <p:blipFill>
            <a:blip r:embed="rId2"/>
            <a:srcRect/>
            <a:stretch>
              <a:fillRect/>
            </a:stretch>
          </p:blipFill>
          <p:spPr>
            <a:xfrm>
              <a:off x="425427" y="344166"/>
              <a:ext cx="19958497" cy="8833406"/>
            </a:xfrm>
            <a:prstGeom prst="rect">
              <a:avLst/>
            </a:prstGeom>
          </p:spPr>
        </p:pic>
      </p:grpSp>
      <p:grpSp>
        <p:nvGrpSpPr>
          <p:cNvPr id="6" name="Group 6"/>
          <p:cNvGrpSpPr/>
          <p:nvPr/>
        </p:nvGrpSpPr>
        <p:grpSpPr>
          <a:xfrm>
            <a:off x="-149493" y="192281"/>
            <a:ext cx="5469959" cy="987039"/>
            <a:chOff x="0" y="0"/>
            <a:chExt cx="10939917" cy="1974079"/>
          </a:xfrm>
        </p:grpSpPr>
        <p:sp>
          <p:nvSpPr>
            <p:cNvPr id="7" name="AutoShape 7"/>
            <p:cNvSpPr/>
            <p:nvPr/>
          </p:nvSpPr>
          <p:spPr>
            <a:xfrm rot="-10800000">
              <a:off x="0" y="0"/>
              <a:ext cx="10939917" cy="1974079"/>
            </a:xfrm>
            <a:prstGeom prst="rect">
              <a:avLst/>
            </a:prstGeom>
            <a:solidFill>
              <a:srgbClr val="214493">
                <a:alpha val="17647"/>
              </a:srgbClr>
            </a:solidFill>
          </p:spPr>
        </p:sp>
        <p:sp>
          <p:nvSpPr>
            <p:cNvPr id="8" name="TextBox 8"/>
            <p:cNvSpPr txBox="1"/>
            <p:nvPr/>
          </p:nvSpPr>
          <p:spPr>
            <a:xfrm>
              <a:off x="462664" y="281776"/>
              <a:ext cx="10477249" cy="1372301"/>
            </a:xfrm>
            <a:prstGeom prst="rect">
              <a:avLst/>
            </a:prstGeom>
          </p:spPr>
          <p:txBody>
            <a:bodyPr lIns="0" tIns="0" rIns="0" bIns="0" rtlCol="0" anchor="t">
              <a:spAutoFit/>
            </a:bodyPr>
            <a:lstStyle/>
            <a:p>
              <a:pPr algn="ctr" defTabSz="609630">
                <a:lnSpc>
                  <a:spcPts val="5668"/>
                </a:lnSpc>
              </a:pPr>
              <a:r>
                <a:rPr lang="en-US" sz="4724" spc="189">
                  <a:solidFill>
                    <a:srgbClr val="214493"/>
                  </a:solidFill>
                  <a:latin typeface="Oswald"/>
                </a:rPr>
                <a:t>OVERVIEW IMI</a:t>
              </a:r>
            </a:p>
          </p:txBody>
        </p:sp>
      </p:grpSp>
      <p:pic>
        <p:nvPicPr>
          <p:cNvPr id="9" name="Picture 9">
            <a:hlinkClick r:id="rId3" tooltip="https://www.postingdeclaration.eu/landing"/>
          </p:cNvPr>
          <p:cNvPicPr>
            <a:picLocks noChangeAspect="1"/>
          </p:cNvPicPr>
          <p:nvPr/>
        </p:nvPicPr>
        <p:blipFill>
          <a:blip r:embed="rId4"/>
          <a:srcRect/>
          <a:stretch>
            <a:fillRect/>
          </a:stretch>
        </p:blipFill>
        <p:spPr>
          <a:xfrm>
            <a:off x="1048758" y="1724915"/>
            <a:ext cx="951457" cy="32218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grpSp>
        <p:nvGrpSpPr>
          <p:cNvPr id="2" name="Group 2"/>
          <p:cNvGrpSpPr/>
          <p:nvPr/>
        </p:nvGrpSpPr>
        <p:grpSpPr>
          <a:xfrm>
            <a:off x="-149493" y="192281"/>
            <a:ext cx="5469959" cy="987039"/>
            <a:chOff x="0" y="0"/>
            <a:chExt cx="10939917" cy="1974079"/>
          </a:xfrm>
        </p:grpSpPr>
        <p:sp>
          <p:nvSpPr>
            <p:cNvPr id="3" name="AutoShape 3"/>
            <p:cNvSpPr/>
            <p:nvPr/>
          </p:nvSpPr>
          <p:spPr>
            <a:xfrm rot="-10800000">
              <a:off x="0" y="0"/>
              <a:ext cx="10939917" cy="1974079"/>
            </a:xfrm>
            <a:prstGeom prst="rect">
              <a:avLst/>
            </a:prstGeom>
            <a:solidFill>
              <a:srgbClr val="214493">
                <a:alpha val="17647"/>
              </a:srgbClr>
            </a:solidFill>
          </p:spPr>
        </p:sp>
        <p:sp>
          <p:nvSpPr>
            <p:cNvPr id="4" name="TextBox 4"/>
            <p:cNvSpPr txBox="1"/>
            <p:nvPr/>
          </p:nvSpPr>
          <p:spPr>
            <a:xfrm>
              <a:off x="462664" y="281776"/>
              <a:ext cx="10477249" cy="1380123"/>
            </a:xfrm>
            <a:prstGeom prst="rect">
              <a:avLst/>
            </a:prstGeom>
          </p:spPr>
          <p:txBody>
            <a:bodyPr lIns="0" tIns="0" rIns="0" bIns="0" rtlCol="0" anchor="t">
              <a:spAutoFit/>
            </a:bodyPr>
            <a:lstStyle/>
            <a:p>
              <a:pPr algn="ctr" defTabSz="609630">
                <a:lnSpc>
                  <a:spcPts val="5668"/>
                </a:lnSpc>
              </a:pPr>
              <a:r>
                <a:rPr lang="en-US" sz="4724" spc="189">
                  <a:solidFill>
                    <a:srgbClr val="214493"/>
                  </a:solidFill>
                  <a:latin typeface="Oswald"/>
                </a:rPr>
                <a:t>HET CRM-PORTAAL</a:t>
              </a:r>
            </a:p>
          </p:txBody>
        </p:sp>
      </p:grpSp>
      <p:sp>
        <p:nvSpPr>
          <p:cNvPr id="5" name="TextBox 5"/>
          <p:cNvSpPr txBox="1"/>
          <p:nvPr/>
        </p:nvSpPr>
        <p:spPr>
          <a:xfrm>
            <a:off x="81839" y="1538846"/>
            <a:ext cx="5238627" cy="329193"/>
          </a:xfrm>
          <a:prstGeom prst="rect">
            <a:avLst/>
          </a:prstGeom>
        </p:spPr>
        <p:txBody>
          <a:bodyPr lIns="0" tIns="0" rIns="0" bIns="0" rtlCol="0" anchor="t">
            <a:spAutoFit/>
          </a:bodyPr>
          <a:lstStyle/>
          <a:p>
            <a:pPr algn="ctr" defTabSz="609630">
              <a:lnSpc>
                <a:spcPts val="3037"/>
              </a:lnSpc>
            </a:pPr>
            <a:endParaRPr sz="1200">
              <a:solidFill>
                <a:prstClr val="black"/>
              </a:solidFill>
              <a:latin typeface="Calibri"/>
            </a:endParaRPr>
          </a:p>
        </p:txBody>
      </p:sp>
      <p:grpSp>
        <p:nvGrpSpPr>
          <p:cNvPr id="6" name="Group 6"/>
          <p:cNvGrpSpPr/>
          <p:nvPr/>
        </p:nvGrpSpPr>
        <p:grpSpPr>
          <a:xfrm>
            <a:off x="8625140" y="1526272"/>
            <a:ext cx="3463093" cy="3822052"/>
            <a:chOff x="0" y="-57149"/>
            <a:chExt cx="6926186" cy="7644102"/>
          </a:xfrm>
        </p:grpSpPr>
        <p:sp>
          <p:nvSpPr>
            <p:cNvPr id="7" name="AutoShape 7"/>
            <p:cNvSpPr/>
            <p:nvPr/>
          </p:nvSpPr>
          <p:spPr>
            <a:xfrm>
              <a:off x="169801" y="499400"/>
              <a:ext cx="3128355" cy="0"/>
            </a:xfrm>
            <a:prstGeom prst="line">
              <a:avLst/>
            </a:prstGeom>
            <a:ln w="50800" cap="flat">
              <a:solidFill>
                <a:srgbClr val="214493"/>
              </a:solidFill>
              <a:prstDash val="solid"/>
              <a:headEnd type="none" w="sm" len="sm"/>
              <a:tailEnd type="none" w="sm" len="sm"/>
            </a:ln>
          </p:spPr>
        </p:sp>
        <p:sp>
          <p:nvSpPr>
            <p:cNvPr id="8" name="TextBox 8"/>
            <p:cNvSpPr txBox="1"/>
            <p:nvPr/>
          </p:nvSpPr>
          <p:spPr>
            <a:xfrm>
              <a:off x="169802" y="-57149"/>
              <a:ext cx="3128356" cy="539252"/>
            </a:xfrm>
            <a:prstGeom prst="rect">
              <a:avLst/>
            </a:prstGeom>
          </p:spPr>
          <p:txBody>
            <a:bodyPr lIns="0" tIns="0" rIns="0" bIns="0" rtlCol="0" anchor="t">
              <a:spAutoFit/>
            </a:bodyPr>
            <a:lstStyle/>
            <a:p>
              <a:pPr defTabSz="609630">
                <a:lnSpc>
                  <a:spcPts val="2333"/>
                </a:lnSpc>
              </a:pPr>
              <a:r>
                <a:rPr lang="en-US" sz="1667">
                  <a:solidFill>
                    <a:srgbClr val="214493"/>
                  </a:solidFill>
                  <a:latin typeface="Open Sans Extra Bold"/>
                </a:rPr>
                <a:t>Wat u doet           </a:t>
              </a:r>
            </a:p>
          </p:txBody>
        </p:sp>
        <p:sp>
          <p:nvSpPr>
            <p:cNvPr id="9" name="TextBox 9"/>
            <p:cNvSpPr txBox="1"/>
            <p:nvPr/>
          </p:nvSpPr>
          <p:spPr>
            <a:xfrm>
              <a:off x="169802" y="750787"/>
              <a:ext cx="3917376" cy="1041952"/>
            </a:xfrm>
            <a:prstGeom prst="rect">
              <a:avLst/>
            </a:prstGeom>
          </p:spPr>
          <p:txBody>
            <a:bodyPr lIns="0" tIns="0" rIns="0" bIns="0" rtlCol="0" anchor="t">
              <a:spAutoFit/>
            </a:bodyPr>
            <a:lstStyle/>
            <a:p>
              <a:pPr algn="just" defTabSz="609630">
                <a:lnSpc>
                  <a:spcPts val="2053"/>
                </a:lnSpc>
              </a:pPr>
              <a:r>
                <a:rPr lang="en-US" sz="1467">
                  <a:solidFill>
                    <a:srgbClr val="214493"/>
                  </a:solidFill>
                  <a:latin typeface="Public Sans"/>
                </a:rPr>
                <a:t>Het portaal invullen </a:t>
              </a:r>
            </a:p>
            <a:p>
              <a:pPr algn="just" defTabSz="609630">
                <a:lnSpc>
                  <a:spcPts val="2053"/>
                </a:lnSpc>
              </a:pPr>
              <a:r>
                <a:rPr lang="en-US" sz="1467">
                  <a:solidFill>
                    <a:srgbClr val="214493"/>
                  </a:solidFill>
                  <a:latin typeface="Public Sans"/>
                </a:rPr>
                <a:t>en up-to-date houden</a:t>
              </a:r>
            </a:p>
          </p:txBody>
        </p:sp>
        <p:sp>
          <p:nvSpPr>
            <p:cNvPr id="10" name="TextBox 10"/>
            <p:cNvSpPr txBox="1"/>
            <p:nvPr/>
          </p:nvSpPr>
          <p:spPr>
            <a:xfrm>
              <a:off x="169802" y="3431516"/>
              <a:ext cx="4035620" cy="539252"/>
            </a:xfrm>
            <a:prstGeom prst="rect">
              <a:avLst/>
            </a:prstGeom>
          </p:spPr>
          <p:txBody>
            <a:bodyPr lIns="0" tIns="0" rIns="0" bIns="0" rtlCol="0" anchor="t">
              <a:spAutoFit/>
            </a:bodyPr>
            <a:lstStyle/>
            <a:p>
              <a:pPr defTabSz="609630">
                <a:lnSpc>
                  <a:spcPts val="2333"/>
                </a:lnSpc>
              </a:pPr>
              <a:r>
                <a:rPr lang="en-US" sz="1667">
                  <a:solidFill>
                    <a:srgbClr val="214493"/>
                  </a:solidFill>
                  <a:latin typeface="Open Sans Extra Bold"/>
                </a:rPr>
                <a:t>Wat wij doen</a:t>
              </a:r>
            </a:p>
          </p:txBody>
        </p:sp>
        <p:sp>
          <p:nvSpPr>
            <p:cNvPr id="11" name="AutoShape 11"/>
            <p:cNvSpPr/>
            <p:nvPr/>
          </p:nvSpPr>
          <p:spPr>
            <a:xfrm>
              <a:off x="169801" y="4142917"/>
              <a:ext cx="3128355" cy="0"/>
            </a:xfrm>
            <a:prstGeom prst="line">
              <a:avLst/>
            </a:prstGeom>
            <a:ln w="50800" cap="flat">
              <a:solidFill>
                <a:srgbClr val="214493"/>
              </a:solidFill>
              <a:prstDash val="solid"/>
              <a:headEnd type="none" w="sm" len="sm"/>
              <a:tailEnd type="none" w="sm" len="sm"/>
            </a:ln>
          </p:spPr>
        </p:sp>
        <p:sp>
          <p:nvSpPr>
            <p:cNvPr id="12" name="TextBox 12"/>
            <p:cNvSpPr txBox="1"/>
            <p:nvPr/>
          </p:nvSpPr>
          <p:spPr>
            <a:xfrm>
              <a:off x="0" y="4390566"/>
              <a:ext cx="6926186" cy="3196387"/>
            </a:xfrm>
            <a:prstGeom prst="rect">
              <a:avLst/>
            </a:prstGeom>
          </p:spPr>
          <p:txBody>
            <a:bodyPr lIns="0" tIns="0" rIns="0" bIns="0" rtlCol="0" anchor="t">
              <a:spAutoFit/>
            </a:bodyPr>
            <a:lstStyle/>
            <a:p>
              <a:pPr marL="316670" lvl="1" indent="-158335" algn="just" defTabSz="609630">
                <a:lnSpc>
                  <a:spcPts val="2053"/>
                </a:lnSpc>
                <a:buFont typeface="Arial"/>
                <a:buChar char="•"/>
              </a:pPr>
              <a:r>
                <a:rPr lang="en-US" sz="1467">
                  <a:solidFill>
                    <a:srgbClr val="214493"/>
                  </a:solidFill>
                  <a:latin typeface="Public Sans"/>
                </a:rPr>
                <a:t>Beheren van uw IMI-account</a:t>
              </a:r>
            </a:p>
            <a:p>
              <a:pPr marL="316670" lvl="1" indent="-158335" algn="just" defTabSz="609630">
                <a:lnSpc>
                  <a:spcPts val="2053"/>
                </a:lnSpc>
                <a:buFont typeface="Arial"/>
                <a:buChar char="•"/>
              </a:pPr>
              <a:r>
                <a:rPr lang="en-US" sz="1467">
                  <a:solidFill>
                    <a:srgbClr val="214493"/>
                  </a:solidFill>
                  <a:latin typeface="Public Sans"/>
                </a:rPr>
                <a:t>Importeren van gegevens in IMI</a:t>
              </a:r>
            </a:p>
            <a:p>
              <a:pPr marL="316670" lvl="1" indent="-158335" algn="just" defTabSz="609630">
                <a:lnSpc>
                  <a:spcPts val="2053"/>
                </a:lnSpc>
                <a:buFont typeface="Arial"/>
                <a:buChar char="•"/>
              </a:pPr>
              <a:r>
                <a:rPr lang="en-US" sz="1467">
                  <a:solidFill>
                    <a:srgbClr val="214493"/>
                  </a:solidFill>
                  <a:latin typeface="Public Sans"/>
                </a:rPr>
                <a:t>Automatisch maken en verlengen van declaraties </a:t>
              </a:r>
            </a:p>
            <a:p>
              <a:pPr marL="316670" lvl="1" indent="-158335" algn="just" defTabSz="609630">
                <a:lnSpc>
                  <a:spcPts val="2053"/>
                </a:lnSpc>
                <a:buFont typeface="Arial"/>
                <a:buChar char="•"/>
              </a:pPr>
              <a:r>
                <a:rPr lang="en-US" sz="1467">
                  <a:solidFill>
                    <a:srgbClr val="214493"/>
                  </a:solidFill>
                  <a:latin typeface="Public Sans"/>
                </a:rPr>
                <a:t>Aanpassingen synchroniseren</a:t>
              </a:r>
            </a:p>
            <a:p>
              <a:pPr marL="316670" lvl="1" indent="-158335" algn="just" defTabSz="609630">
                <a:lnSpc>
                  <a:spcPts val="2053"/>
                </a:lnSpc>
                <a:buFont typeface="Arial"/>
                <a:buChar char="•"/>
              </a:pPr>
              <a:r>
                <a:rPr lang="en-US" sz="1467">
                  <a:solidFill>
                    <a:srgbClr val="214493"/>
                  </a:solidFill>
                  <a:latin typeface="Public Sans"/>
                </a:rPr>
                <a:t>In de gaten houden van inspecties</a:t>
              </a:r>
            </a:p>
          </p:txBody>
        </p:sp>
      </p:grpSp>
      <p:sp>
        <p:nvSpPr>
          <p:cNvPr id="13" name="AutoShape 13"/>
          <p:cNvSpPr/>
          <p:nvPr/>
        </p:nvSpPr>
        <p:spPr>
          <a:xfrm>
            <a:off x="188413" y="1346138"/>
            <a:ext cx="7822149" cy="5609034"/>
          </a:xfrm>
          <a:prstGeom prst="rect">
            <a:avLst/>
          </a:prstGeom>
          <a:solidFill>
            <a:srgbClr val="214493">
              <a:alpha val="6667"/>
            </a:srgbClr>
          </a:solidFill>
        </p:spPr>
      </p:sp>
      <p:pic>
        <p:nvPicPr>
          <p:cNvPr id="14" name="Picture 14"/>
          <p:cNvPicPr>
            <a:picLocks noChangeAspect="1"/>
          </p:cNvPicPr>
          <p:nvPr/>
        </p:nvPicPr>
        <p:blipFill>
          <a:blip r:embed="rId2"/>
          <a:srcRect t="583" b="933"/>
          <a:stretch>
            <a:fillRect/>
          </a:stretch>
        </p:blipFill>
        <p:spPr>
          <a:xfrm>
            <a:off x="2139069" y="1393304"/>
            <a:ext cx="5549281" cy="2770700"/>
          </a:xfrm>
          <a:prstGeom prst="rect">
            <a:avLst/>
          </a:prstGeom>
        </p:spPr>
      </p:pic>
      <p:sp>
        <p:nvSpPr>
          <p:cNvPr id="15" name="AutoShape 15"/>
          <p:cNvSpPr/>
          <p:nvPr/>
        </p:nvSpPr>
        <p:spPr>
          <a:xfrm rot="-5400000">
            <a:off x="4767321" y="3417408"/>
            <a:ext cx="7207545" cy="372728"/>
          </a:xfrm>
          <a:prstGeom prst="rect">
            <a:avLst/>
          </a:prstGeom>
          <a:solidFill>
            <a:srgbClr val="214493">
              <a:alpha val="29804"/>
            </a:srgbClr>
          </a:solidFill>
        </p:spPr>
      </p:sp>
      <p:pic>
        <p:nvPicPr>
          <p:cNvPr id="16" name="Picture 16"/>
          <p:cNvPicPr>
            <a:picLocks noChangeAspect="1"/>
          </p:cNvPicPr>
          <p:nvPr/>
        </p:nvPicPr>
        <p:blipFill>
          <a:blip r:embed="rId3"/>
          <a:srcRect/>
          <a:stretch>
            <a:fillRect/>
          </a:stretch>
        </p:blipFill>
        <p:spPr>
          <a:xfrm>
            <a:off x="2139069" y="4150654"/>
            <a:ext cx="5549281" cy="2647422"/>
          </a:xfrm>
          <a:prstGeom prst="rect">
            <a:avLst/>
          </a:prstGeom>
        </p:spPr>
      </p:pic>
      <p:pic>
        <p:nvPicPr>
          <p:cNvPr id="17" name="Picture 1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65849"/>
          <a:stretch>
            <a:fillRect/>
          </a:stretch>
        </p:blipFill>
        <p:spPr>
          <a:xfrm>
            <a:off x="1871359" y="2477093"/>
            <a:ext cx="197859" cy="521443"/>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65849"/>
          <a:stretch>
            <a:fillRect/>
          </a:stretch>
        </p:blipFill>
        <p:spPr>
          <a:xfrm>
            <a:off x="1871359" y="4296310"/>
            <a:ext cx="197859" cy="521443"/>
          </a:xfrm>
          <a:prstGeom prst="rect">
            <a:avLst/>
          </a:prstGeom>
        </p:spPr>
      </p:pic>
      <p:pic>
        <p:nvPicPr>
          <p:cNvPr id="19" name="Picture 1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65849"/>
          <a:stretch>
            <a:fillRect/>
          </a:stretch>
        </p:blipFill>
        <p:spPr>
          <a:xfrm>
            <a:off x="1871359" y="5213644"/>
            <a:ext cx="197859" cy="521443"/>
          </a:xfrm>
          <a:prstGeom prst="rect">
            <a:avLst/>
          </a:prstGeom>
        </p:spPr>
      </p:pic>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65849"/>
          <a:stretch>
            <a:fillRect/>
          </a:stretch>
        </p:blipFill>
        <p:spPr>
          <a:xfrm>
            <a:off x="1871359" y="6065287"/>
            <a:ext cx="197859" cy="521443"/>
          </a:xfrm>
          <a:prstGeom prst="rect">
            <a:avLst/>
          </a:prstGeom>
        </p:spPr>
      </p:pic>
      <p:sp>
        <p:nvSpPr>
          <p:cNvPr id="21" name="TextBox 21"/>
          <p:cNvSpPr txBox="1"/>
          <p:nvPr/>
        </p:nvSpPr>
        <p:spPr>
          <a:xfrm>
            <a:off x="536945" y="2600802"/>
            <a:ext cx="1261575" cy="186974"/>
          </a:xfrm>
          <a:prstGeom prst="rect">
            <a:avLst/>
          </a:prstGeom>
        </p:spPr>
        <p:txBody>
          <a:bodyPr wrap="square" lIns="0" tIns="0" rIns="0" bIns="0" rtlCol="0" anchor="t">
            <a:spAutoFit/>
          </a:bodyPr>
          <a:lstStyle/>
          <a:p>
            <a:pPr algn="r" defTabSz="609630">
              <a:lnSpc>
                <a:spcPts val="1587"/>
              </a:lnSpc>
            </a:pPr>
            <a:r>
              <a:rPr lang="en-US" sz="1133" dirty="0" err="1">
                <a:solidFill>
                  <a:srgbClr val="214493"/>
                </a:solidFill>
                <a:latin typeface="Open Sans Light Bold"/>
              </a:rPr>
              <a:t>Bedrijfsgegevens</a:t>
            </a:r>
            <a:endParaRPr lang="en-US" sz="1133" dirty="0">
              <a:solidFill>
                <a:srgbClr val="214493"/>
              </a:solidFill>
              <a:latin typeface="Open Sans Light Bold"/>
            </a:endParaRPr>
          </a:p>
        </p:txBody>
      </p:sp>
      <p:sp>
        <p:nvSpPr>
          <p:cNvPr id="22" name="TextBox 22"/>
          <p:cNvSpPr txBox="1"/>
          <p:nvPr/>
        </p:nvSpPr>
        <p:spPr>
          <a:xfrm>
            <a:off x="88255" y="4257199"/>
            <a:ext cx="1713255" cy="597343"/>
          </a:xfrm>
          <a:prstGeom prst="rect">
            <a:avLst/>
          </a:prstGeom>
        </p:spPr>
        <p:txBody>
          <a:bodyPr lIns="0" tIns="0" rIns="0" bIns="0" rtlCol="0" anchor="t">
            <a:spAutoFit/>
          </a:bodyPr>
          <a:lstStyle/>
          <a:p>
            <a:pPr algn="r" defTabSz="609630">
              <a:lnSpc>
                <a:spcPts val="1587"/>
              </a:lnSpc>
            </a:pPr>
            <a:r>
              <a:rPr lang="en-US" sz="1133">
                <a:solidFill>
                  <a:srgbClr val="214493"/>
                </a:solidFill>
                <a:latin typeface="Open Sans Light Bold"/>
              </a:rPr>
              <a:t>Landen waar u de </a:t>
            </a:r>
          </a:p>
          <a:p>
            <a:pPr algn="r" defTabSz="609630">
              <a:lnSpc>
                <a:spcPts val="1587"/>
              </a:lnSpc>
            </a:pPr>
            <a:r>
              <a:rPr lang="en-US" sz="1133">
                <a:solidFill>
                  <a:srgbClr val="214493"/>
                </a:solidFill>
                <a:latin typeface="Open Sans Light Bold"/>
              </a:rPr>
              <a:t>declaraties voor wilt </a:t>
            </a:r>
          </a:p>
          <a:p>
            <a:pPr algn="r" defTabSz="609630">
              <a:lnSpc>
                <a:spcPts val="1587"/>
              </a:lnSpc>
            </a:pPr>
            <a:r>
              <a:rPr lang="en-US" sz="1133">
                <a:solidFill>
                  <a:srgbClr val="214493"/>
                </a:solidFill>
                <a:latin typeface="Open Sans Light Bold"/>
              </a:rPr>
              <a:t>ontvangen</a:t>
            </a:r>
          </a:p>
        </p:txBody>
      </p:sp>
      <p:sp>
        <p:nvSpPr>
          <p:cNvPr id="23" name="TextBox 23"/>
          <p:cNvSpPr txBox="1"/>
          <p:nvPr/>
        </p:nvSpPr>
        <p:spPr>
          <a:xfrm>
            <a:off x="314184" y="5371317"/>
            <a:ext cx="1461713" cy="186974"/>
          </a:xfrm>
          <a:prstGeom prst="rect">
            <a:avLst/>
          </a:prstGeom>
        </p:spPr>
        <p:txBody>
          <a:bodyPr lIns="0" tIns="0" rIns="0" bIns="0" rtlCol="0" anchor="t">
            <a:spAutoFit/>
          </a:bodyPr>
          <a:lstStyle/>
          <a:p>
            <a:pPr algn="r" defTabSz="609630">
              <a:lnSpc>
                <a:spcPts val="1587"/>
              </a:lnSpc>
            </a:pPr>
            <a:r>
              <a:rPr lang="en-US" sz="1133">
                <a:solidFill>
                  <a:srgbClr val="214493"/>
                </a:solidFill>
                <a:latin typeface="Open Sans Light Bold"/>
              </a:rPr>
              <a:t>Chauffeursgegevens</a:t>
            </a:r>
          </a:p>
        </p:txBody>
      </p:sp>
      <p:sp>
        <p:nvSpPr>
          <p:cNvPr id="24" name="TextBox 24"/>
          <p:cNvSpPr txBox="1"/>
          <p:nvPr/>
        </p:nvSpPr>
        <p:spPr>
          <a:xfrm>
            <a:off x="1012684" y="6222960"/>
            <a:ext cx="763213" cy="186974"/>
          </a:xfrm>
          <a:prstGeom prst="rect">
            <a:avLst/>
          </a:prstGeom>
        </p:spPr>
        <p:txBody>
          <a:bodyPr lIns="0" tIns="0" rIns="0" bIns="0" rtlCol="0" anchor="t">
            <a:spAutoFit/>
          </a:bodyPr>
          <a:lstStyle/>
          <a:p>
            <a:pPr algn="r" defTabSz="609630">
              <a:lnSpc>
                <a:spcPts val="1587"/>
              </a:lnSpc>
            </a:pPr>
            <a:r>
              <a:rPr lang="en-US" sz="1133">
                <a:solidFill>
                  <a:srgbClr val="214493"/>
                </a:solidFill>
                <a:latin typeface="Open Sans Light Bold"/>
              </a:rPr>
              <a:t>Kentekens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274760" y="687242"/>
            <a:ext cx="6231440" cy="5486400"/>
          </a:xfrm>
          <a:prstGeom prst="rect">
            <a:avLst/>
          </a:prstGeom>
          <a:solidFill>
            <a:srgbClr val="214493">
              <a:alpha val="6667"/>
            </a:srgbClr>
          </a:solidFill>
        </p:spPr>
      </p:sp>
      <p:sp>
        <p:nvSpPr>
          <p:cNvPr id="3" name="AutoShape 3"/>
          <p:cNvSpPr/>
          <p:nvPr/>
        </p:nvSpPr>
        <p:spPr>
          <a:xfrm rot="-5400000">
            <a:off x="994088" y="2737981"/>
            <a:ext cx="7207545" cy="1353801"/>
          </a:xfrm>
          <a:prstGeom prst="rect">
            <a:avLst/>
          </a:prstGeom>
          <a:solidFill>
            <a:srgbClr val="214493">
              <a:alpha val="49804"/>
            </a:srgbClr>
          </a:solidFill>
        </p:spPr>
      </p:sp>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66913" y="4148853"/>
            <a:ext cx="1047135" cy="1421961"/>
          </a:xfrm>
          <a:prstGeom prst="rect">
            <a:avLst/>
          </a:prstGeom>
        </p:spPr>
      </p:pic>
      <p:pic>
        <p:nvPicPr>
          <p:cNvPr id="5" name="Picture 5"/>
          <p:cNvPicPr>
            <a:picLocks noChangeAspect="1"/>
          </p:cNvPicPr>
          <p:nvPr/>
        </p:nvPicPr>
        <p:blipFill>
          <a:blip r:embed="rId4"/>
          <a:srcRect/>
          <a:stretch>
            <a:fillRect/>
          </a:stretch>
        </p:blipFill>
        <p:spPr>
          <a:xfrm>
            <a:off x="312831" y="687242"/>
            <a:ext cx="1558271" cy="3122009"/>
          </a:xfrm>
          <a:prstGeom prst="rect">
            <a:avLst/>
          </a:prstGeom>
        </p:spPr>
      </p:pic>
      <p:pic>
        <p:nvPicPr>
          <p:cNvPr id="6" name="Picture 6"/>
          <p:cNvPicPr>
            <a:picLocks noChangeAspect="1"/>
          </p:cNvPicPr>
          <p:nvPr/>
        </p:nvPicPr>
        <p:blipFill>
          <a:blip r:embed="rId5"/>
          <a:srcRect/>
          <a:stretch>
            <a:fillRect/>
          </a:stretch>
        </p:blipFill>
        <p:spPr>
          <a:xfrm>
            <a:off x="2037499" y="687242"/>
            <a:ext cx="1442945" cy="3122009"/>
          </a:xfrm>
          <a:prstGeom prst="rect">
            <a:avLst/>
          </a:prstGeom>
        </p:spPr>
      </p:pic>
      <p:pic>
        <p:nvPicPr>
          <p:cNvPr id="7" name="Picture 7"/>
          <p:cNvPicPr>
            <a:picLocks noChangeAspect="1"/>
          </p:cNvPicPr>
          <p:nvPr/>
        </p:nvPicPr>
        <p:blipFill>
          <a:blip r:embed="rId6"/>
          <a:srcRect/>
          <a:stretch>
            <a:fillRect/>
          </a:stretch>
        </p:blipFill>
        <p:spPr>
          <a:xfrm>
            <a:off x="640177" y="4333268"/>
            <a:ext cx="2794644" cy="1840375"/>
          </a:xfrm>
          <a:prstGeom prst="rect">
            <a:avLst/>
          </a:prstGeom>
        </p:spPr>
      </p:pic>
      <p:sp>
        <p:nvSpPr>
          <p:cNvPr id="8" name="TextBox 8"/>
          <p:cNvSpPr txBox="1"/>
          <p:nvPr/>
        </p:nvSpPr>
        <p:spPr>
          <a:xfrm>
            <a:off x="5712910" y="1965125"/>
            <a:ext cx="5175179" cy="678712"/>
          </a:xfrm>
          <a:prstGeom prst="rect">
            <a:avLst/>
          </a:prstGeom>
        </p:spPr>
        <p:txBody>
          <a:bodyPr lIns="0" tIns="0" rIns="0" bIns="0" rtlCol="0" anchor="t">
            <a:spAutoFit/>
          </a:bodyPr>
          <a:lstStyle/>
          <a:p>
            <a:pPr algn="ctr" defTabSz="609630">
              <a:lnSpc>
                <a:spcPts val="5600"/>
              </a:lnSpc>
            </a:pPr>
            <a:r>
              <a:rPr lang="en-US" sz="4666" spc="186">
                <a:solidFill>
                  <a:srgbClr val="214493"/>
                </a:solidFill>
                <a:latin typeface="Oswald"/>
              </a:rPr>
              <a:t>LEGAL CONTROL</a:t>
            </a:r>
          </a:p>
        </p:txBody>
      </p:sp>
      <p:sp>
        <p:nvSpPr>
          <p:cNvPr id="9" name="TextBox 9"/>
          <p:cNvSpPr txBox="1"/>
          <p:nvPr/>
        </p:nvSpPr>
        <p:spPr>
          <a:xfrm>
            <a:off x="5712910" y="2968927"/>
            <a:ext cx="5175181" cy="655051"/>
          </a:xfrm>
          <a:prstGeom prst="rect">
            <a:avLst/>
          </a:prstGeom>
        </p:spPr>
        <p:txBody>
          <a:bodyPr lIns="0" tIns="0" rIns="0" bIns="0" rtlCol="0" anchor="t">
            <a:spAutoFit/>
          </a:bodyPr>
          <a:lstStyle/>
          <a:p>
            <a:pPr algn="ctr" defTabSz="609630">
              <a:lnSpc>
                <a:spcPts val="2700"/>
              </a:lnSpc>
            </a:pPr>
            <a:r>
              <a:rPr lang="en-US" spc="18">
                <a:solidFill>
                  <a:srgbClr val="214493"/>
                </a:solidFill>
                <a:latin typeface="Lato"/>
              </a:rPr>
              <a:t>Nooit meer hoeven nadenken over het verspreiden van declaraties onder uw chauffeurs</a:t>
            </a:r>
          </a:p>
        </p:txBody>
      </p:sp>
      <p:sp>
        <p:nvSpPr>
          <p:cNvPr id="10" name="TextBox 10"/>
          <p:cNvSpPr txBox="1"/>
          <p:nvPr/>
        </p:nvSpPr>
        <p:spPr>
          <a:xfrm>
            <a:off x="8297326" y="3442593"/>
            <a:ext cx="6350" cy="348429"/>
          </a:xfrm>
          <a:prstGeom prst="rect">
            <a:avLst/>
          </a:prstGeom>
        </p:spPr>
        <p:txBody>
          <a:bodyPr lIns="0" tIns="0" rIns="0" bIns="0" rtlCol="0" anchor="t">
            <a:spAutoFit/>
          </a:bodyPr>
          <a:lstStyle/>
          <a:p>
            <a:pPr algn="ctr" defTabSz="609630">
              <a:lnSpc>
                <a:spcPts val="3173"/>
              </a:lnSpc>
            </a:pPr>
            <a:endParaRPr sz="1200">
              <a:solidFill>
                <a:prstClr val="black"/>
              </a:solidFill>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79779" y="478266"/>
            <a:ext cx="12371779" cy="1353801"/>
          </a:xfrm>
          <a:prstGeom prst="rect">
            <a:avLst/>
          </a:prstGeom>
          <a:solidFill>
            <a:srgbClr val="214493">
              <a:alpha val="74902"/>
            </a:srgbClr>
          </a:solidFill>
        </p:spPr>
      </p:sp>
      <p:sp>
        <p:nvSpPr>
          <p:cNvPr id="3" name="AutoShape 3"/>
          <p:cNvSpPr/>
          <p:nvPr/>
        </p:nvSpPr>
        <p:spPr>
          <a:xfrm rot="-5400000">
            <a:off x="-2085324" y="2860615"/>
            <a:ext cx="7207545" cy="1353801"/>
          </a:xfrm>
          <a:prstGeom prst="rect">
            <a:avLst/>
          </a:prstGeom>
          <a:solidFill>
            <a:srgbClr val="214493">
              <a:alpha val="49804"/>
            </a:srgbClr>
          </a:solidFill>
        </p:spPr>
      </p:sp>
      <p:grpSp>
        <p:nvGrpSpPr>
          <p:cNvPr id="4" name="Group 4"/>
          <p:cNvGrpSpPr/>
          <p:nvPr/>
        </p:nvGrpSpPr>
        <p:grpSpPr>
          <a:xfrm>
            <a:off x="2195349" y="661647"/>
            <a:ext cx="5469959" cy="987039"/>
            <a:chOff x="0" y="0"/>
            <a:chExt cx="10939917" cy="1974079"/>
          </a:xfrm>
        </p:grpSpPr>
        <p:sp>
          <p:nvSpPr>
            <p:cNvPr id="5" name="AutoShape 5"/>
            <p:cNvSpPr/>
            <p:nvPr/>
          </p:nvSpPr>
          <p:spPr>
            <a:xfrm rot="-10800000">
              <a:off x="0" y="0"/>
              <a:ext cx="10939917" cy="1974079"/>
            </a:xfrm>
            <a:prstGeom prst="rect">
              <a:avLst/>
            </a:prstGeom>
            <a:solidFill>
              <a:srgbClr val="FFFFFF">
                <a:alpha val="17647"/>
              </a:srgbClr>
            </a:solidFill>
          </p:spPr>
        </p:sp>
        <p:sp>
          <p:nvSpPr>
            <p:cNvPr id="6" name="TextBox 6"/>
            <p:cNvSpPr txBox="1"/>
            <p:nvPr/>
          </p:nvSpPr>
          <p:spPr>
            <a:xfrm>
              <a:off x="462664" y="277738"/>
              <a:ext cx="10477249" cy="1380123"/>
            </a:xfrm>
            <a:prstGeom prst="rect">
              <a:avLst/>
            </a:prstGeom>
          </p:spPr>
          <p:txBody>
            <a:bodyPr lIns="0" tIns="0" rIns="0" bIns="0" rtlCol="0" anchor="t">
              <a:spAutoFit/>
            </a:bodyPr>
            <a:lstStyle/>
            <a:p>
              <a:pPr defTabSz="609630">
                <a:lnSpc>
                  <a:spcPts val="5668"/>
                </a:lnSpc>
              </a:pPr>
              <a:r>
                <a:rPr lang="en-US" sz="4724" spc="189">
                  <a:solidFill>
                    <a:srgbClr val="FFFFFF"/>
                  </a:solidFill>
                  <a:latin typeface="Oswald"/>
                </a:rPr>
                <a:t>VRAGEN?</a:t>
              </a:r>
            </a:p>
          </p:txBody>
        </p:sp>
      </p:grpSp>
      <p:pic>
        <p:nvPicPr>
          <p:cNvPr id="7" name="Picture 7"/>
          <p:cNvPicPr>
            <a:picLocks noChangeAspect="1"/>
          </p:cNvPicPr>
          <p:nvPr/>
        </p:nvPicPr>
        <p:blipFill>
          <a:blip r:embed="rId2"/>
          <a:srcRect/>
          <a:stretch>
            <a:fillRect/>
          </a:stretch>
        </p:blipFill>
        <p:spPr>
          <a:xfrm>
            <a:off x="7091713" y="3425707"/>
            <a:ext cx="3951759" cy="2469849"/>
          </a:xfrm>
          <a:prstGeom prst="rect">
            <a:avLst/>
          </a:prstGeom>
        </p:spPr>
      </p:pic>
      <p:pic>
        <p:nvPicPr>
          <p:cNvPr id="8" name="Picture 8"/>
          <p:cNvPicPr>
            <a:picLocks noChangeAspect="1"/>
          </p:cNvPicPr>
          <p:nvPr/>
        </p:nvPicPr>
        <p:blipFill>
          <a:blip r:embed="rId3"/>
          <a:srcRect/>
          <a:stretch>
            <a:fillRect/>
          </a:stretch>
        </p:blipFill>
        <p:spPr>
          <a:xfrm>
            <a:off x="3290058" y="3287385"/>
            <a:ext cx="2008910" cy="2746493"/>
          </a:xfrm>
          <a:prstGeom prst="rect">
            <a:avLst/>
          </a:prstGeom>
        </p:spPr>
      </p:pic>
    </p:spTree>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anmaakdatum xmlns="fdbb619f-f3b7-4b7e-9e1b-8dde066126ea" xsi:nil="true"/>
    <Datum xmlns="fdbb619f-f3b7-4b7e-9e1b-8dde066126ea" xsi:nil="true"/>
    <lcf76f155ced4ddcb4097134ff3c332f xmlns="fdbb619f-f3b7-4b7e-9e1b-8dde066126ea">
      <Terms xmlns="http://schemas.microsoft.com/office/infopath/2007/PartnerControls"/>
    </lcf76f155ced4ddcb4097134ff3c332f>
    <TaxCatchAll xmlns="2617ab13-e293-4738-8831-fbfd0cb22d0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2E181DC07DA904F8835A06B21BFAAE3" ma:contentTypeVersion="18" ma:contentTypeDescription="Een nieuw document maken." ma:contentTypeScope="" ma:versionID="6cd86bb2ee4f48e789479236b53d9095">
  <xsd:schema xmlns:xsd="http://www.w3.org/2001/XMLSchema" xmlns:xs="http://www.w3.org/2001/XMLSchema" xmlns:p="http://schemas.microsoft.com/office/2006/metadata/properties" xmlns:ns2="2617ab13-e293-4738-8831-fbfd0cb22d0a" xmlns:ns3="fdbb619f-f3b7-4b7e-9e1b-8dde066126ea" targetNamespace="http://schemas.microsoft.com/office/2006/metadata/properties" ma:root="true" ma:fieldsID="539e04266629feaf3bca853e7e352dc1" ns2:_="" ns3:_="">
    <xsd:import namespace="2617ab13-e293-4738-8831-fbfd0cb22d0a"/>
    <xsd:import namespace="fdbb619f-f3b7-4b7e-9e1b-8dde066126e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Aanmaakdatum" minOccurs="0"/>
                <xsd:element ref="ns3:Datum"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7ab13-e293-4738-8831-fbfd0cb22d0a"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5" nillable="true" ma:displayName="Taxonomy Catch All Column" ma:hidden="true" ma:list="{cd466557-7a6e-4f22-b9a2-c8ca346bc7f7}" ma:internalName="TaxCatchAll" ma:showField="CatchAllData" ma:web="2617ab13-e293-4738-8831-fbfd0cb22d0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dbb619f-f3b7-4b7e-9e1b-8dde066126e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Aanmaakdatum" ma:index="21" nillable="true" ma:displayName="Aanmaakdatum" ma:format="DateOnly" ma:internalName="Aanmaakdatum">
      <xsd:simpleType>
        <xsd:restriction base="dms:DateTime"/>
      </xsd:simpleType>
    </xsd:element>
    <xsd:element name="Datum" ma:index="22" nillable="true" ma:displayName="Datum" ma:format="DateOnly" ma:internalName="Datum">
      <xsd:simpleType>
        <xsd:restriction base="dms:DateTime"/>
      </xsd:simpleType>
    </xsd:element>
    <xsd:element name="lcf76f155ced4ddcb4097134ff3c332f" ma:index="24" nillable="true" ma:taxonomy="true" ma:internalName="lcf76f155ced4ddcb4097134ff3c332f" ma:taxonomyFieldName="MediaServiceImageTags" ma:displayName="Afbeeldingtags" ma:readOnly="false" ma:fieldId="{5cf76f15-5ced-4ddc-b409-7134ff3c332f}" ma:taxonomyMulti="true" ma:sspId="7b2456fa-e637-4020-a95c-4539cab8289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489CF0-6639-4158-A83B-9BED4FAA03F6}">
  <ds:schemaRefs>
    <ds:schemaRef ds:uri="http://schemas.microsoft.com/sharepoint/v3/contenttype/forms"/>
  </ds:schemaRefs>
</ds:datastoreItem>
</file>

<file path=customXml/itemProps2.xml><?xml version="1.0" encoding="utf-8"?>
<ds:datastoreItem xmlns:ds="http://schemas.openxmlformats.org/officeDocument/2006/customXml" ds:itemID="{42DA7F17-038D-441A-9B18-547236229C71}">
  <ds:schemaRefs>
    <ds:schemaRef ds:uri="http://schemas.microsoft.com/office/2006/metadata/properties"/>
    <ds:schemaRef ds:uri="fdbb619f-f3b7-4b7e-9e1b-8dde066126ea"/>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2617ab13-e293-4738-8831-fbfd0cb22d0a"/>
    <ds:schemaRef ds:uri="http://www.w3.org/XML/1998/namespace"/>
  </ds:schemaRefs>
</ds:datastoreItem>
</file>

<file path=customXml/itemProps3.xml><?xml version="1.0" encoding="utf-8"?>
<ds:datastoreItem xmlns:ds="http://schemas.openxmlformats.org/officeDocument/2006/customXml" ds:itemID="{03652718-CE3F-4944-BF5F-9B3CA818A6F2}">
  <ds:schemaRefs>
    <ds:schemaRef ds:uri="2617ab13-e293-4738-8831-fbfd0cb22d0a"/>
    <ds:schemaRef ds:uri="fdbb619f-f3b7-4b7e-9e1b-8dde066126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Integral</Template>
  <TotalTime>383</TotalTime>
  <Words>1708</Words>
  <Application>Microsoft Office PowerPoint</Application>
  <PresentationFormat>Breedbeeld</PresentationFormat>
  <Paragraphs>176</Paragraphs>
  <Slides>39</Slides>
  <Notes>0</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39</vt:i4>
      </vt:variant>
    </vt:vector>
  </HeadingPairs>
  <TitlesOfParts>
    <vt:vector size="50" baseType="lpstr">
      <vt:lpstr>Arial</vt:lpstr>
      <vt:lpstr>Calibri</vt:lpstr>
      <vt:lpstr>Calibri Light</vt:lpstr>
      <vt:lpstr>Lato</vt:lpstr>
      <vt:lpstr>Lato Italics</vt:lpstr>
      <vt:lpstr>Open Sans Extra Bold</vt:lpstr>
      <vt:lpstr>Open Sans Light Bold</vt:lpstr>
      <vt:lpstr>Oswald</vt:lpstr>
      <vt:lpstr>Public Sans</vt:lpstr>
      <vt:lpstr>Kantoorthema</vt:lpstr>
      <vt:lpstr>Office Theme</vt:lpstr>
      <vt:lpstr> Minimumloonbijeenkomst </vt:lpstr>
      <vt:lpstr>Agenda  1) Introductie 2) scenario’s, door BVN 3) het IMI-systeem, door Transport in Nood</vt:lpstr>
      <vt:lpstr>Detachering</vt:lpstr>
      <vt:lpstr>Geen detachering (1)</vt:lpstr>
      <vt:lpstr>Geen detachering (2)</vt:lpstr>
      <vt:lpstr>Belangrijk </vt:lpstr>
      <vt:lpstr>Casus 1</vt:lpstr>
      <vt:lpstr>Casus 1 (vervolg)</vt:lpstr>
      <vt:lpstr>Casus 2</vt:lpstr>
      <vt:lpstr>Casus 2 (vervolg)</vt:lpstr>
      <vt:lpstr>Casus 3</vt:lpstr>
      <vt:lpstr>Casus 3 (vervolg)</vt:lpstr>
      <vt:lpstr>Casus 4</vt:lpstr>
      <vt:lpstr>Casus 4 (vervolg)</vt:lpstr>
      <vt:lpstr>Casus 5</vt:lpstr>
      <vt:lpstr>Casus 5 (vervolg)</vt:lpstr>
      <vt:lpstr>Casus 6</vt:lpstr>
      <vt:lpstr>Casus 6 (vervolg)</vt:lpstr>
      <vt:lpstr>Casus 7 </vt:lpstr>
      <vt:lpstr>Casus 7 (vervolg)</vt:lpstr>
      <vt:lpstr>Casus 8</vt:lpstr>
      <vt:lpstr>Casus 8 (vervolg)</vt:lpstr>
      <vt:lpstr>Casus 9</vt:lpstr>
      <vt:lpstr>Casus 9 (vervolg)</vt:lpstr>
      <vt:lpstr>Casus 10</vt:lpstr>
      <vt:lpstr>Casus 10 (vervolg)</vt:lpstr>
      <vt:lpstr>Casus 11</vt:lpstr>
      <vt:lpstr>Casus 11 (vervolg)</vt:lpstr>
      <vt:lpstr>Casus 12</vt:lpstr>
      <vt:lpstr>Casus 12 (vervolg)</vt:lpstr>
      <vt:lpstr>Casus 13</vt:lpstr>
      <vt:lpstr>Casus 13 (vervolg)</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Amsterdam en touringcars</dc:title>
  <dc:creator>Carlo Cahn</dc:creator>
  <cp:lastModifiedBy>Mandy Smit</cp:lastModifiedBy>
  <cp:revision>6</cp:revision>
  <cp:lastPrinted>2023-01-25T13:03:01Z</cp:lastPrinted>
  <dcterms:created xsi:type="dcterms:W3CDTF">2017-11-06T14:42:50Z</dcterms:created>
  <dcterms:modified xsi:type="dcterms:W3CDTF">2023-01-26T10:52:22Z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0x01010032E181DC07DA904F8835A06B21BFAAE3</vt:lpwstr>
  </property>
  <property fmtid="{D5CDD505-2E9C-101B-9397-08002B2CF9AE}" pid="3" name="MediaServiceImageTags">
    <vt:lpwstr/>
  </property>
</Properties>
</file>